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60" r:id="rId3"/>
    <p:sldId id="277" r:id="rId4"/>
    <p:sldId id="269" r:id="rId5"/>
    <p:sldId id="271" r:id="rId6"/>
    <p:sldId id="273" r:id="rId7"/>
    <p:sldId id="261" r:id="rId8"/>
    <p:sldId id="263" r:id="rId9"/>
    <p:sldId id="268" r:id="rId10"/>
    <p:sldId id="278" r:id="rId11"/>
    <p:sldId id="266" r:id="rId12"/>
    <p:sldId id="262" r:id="rId13"/>
    <p:sldId id="267" r:id="rId14"/>
    <p:sldId id="272" r:id="rId15"/>
    <p:sldId id="275"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4.png>
</file>

<file path=ppt/media/image2.jpeg>
</file>

<file path=ppt/media/image23.png>
</file>

<file path=ppt/media/image24.png>
</file>

<file path=ppt/media/image3.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6/22/2020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6/22/2020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6/22/2020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6/22/2020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6/22/2020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6/22/2020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6/22/2020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6/22/2020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6/22/2020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6/22/2020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6/22/2020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6/22/2020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video" Target="NULL" TargetMode="External"/><Relationship Id="rId7" Type="http://schemas.openxmlformats.org/officeDocument/2006/relationships/image" Target="../media/image3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6.png"/><Relationship Id="rId5" Type="http://schemas.openxmlformats.org/officeDocument/2006/relationships/slideLayout" Target="../slideLayouts/slideLayout2.xml"/><Relationship Id="rId4" Type="http://schemas.microsoft.com/office/2007/relationships/media" Target="../media/media2.mp4"/></Relationships>
</file>

<file path=ppt/slides/_rels/slide13.xml.rels><?xml version="1.0" encoding="UTF-8" standalone="yes"?>
<Relationships xmlns="http://schemas.openxmlformats.org/package/2006/relationships"><Relationship Id="rId3" Type="http://schemas.openxmlformats.org/officeDocument/2006/relationships/video" Target="NULL" TargetMode="External"/><Relationship Id="rId7" Type="http://schemas.openxmlformats.org/officeDocument/2006/relationships/image" Target="../media/image39.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8.png"/><Relationship Id="rId5" Type="http://schemas.openxmlformats.org/officeDocument/2006/relationships/slideLayout" Target="../slideLayouts/slideLayout2.xml"/><Relationship Id="rId4" Type="http://schemas.microsoft.com/office/2007/relationships/media" Target="../media/media4.mp4"/></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p4"/><Relationship Id="rId1" Type="http://schemas.openxmlformats.org/officeDocument/2006/relationships/video" Target="NULL" TargetMode="Externa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emf"/><Relationship Id="rId7" Type="http://schemas.openxmlformats.org/officeDocument/2006/relationships/image" Target="../media/image12.png"/><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5.emf"/><Relationship Id="rId5" Type="http://schemas.openxmlformats.org/officeDocument/2006/relationships/image" Target="../media/image10.png"/><Relationship Id="rId10" Type="http://schemas.openxmlformats.org/officeDocument/2006/relationships/image" Target="../media/image14.emf"/><Relationship Id="rId4" Type="http://schemas.openxmlformats.org/officeDocument/2006/relationships/image" Target="../media/image9.emf"/><Relationship Id="rId9" Type="http://schemas.openxmlformats.org/officeDocument/2006/relationships/image" Target="../media/image13.emf"/></Relationships>
</file>

<file path=ppt/slides/_rels/slide8.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image" Target="../media/image16.emf"/><Relationship Id="rId1" Type="http://schemas.openxmlformats.org/officeDocument/2006/relationships/slideLayout" Target="../slideLayouts/slideLayout7.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 Id="rId9" Type="http://schemas.openxmlformats.org/officeDocument/2006/relationships/image" Target="../media/image23.png"/></Relationships>
</file>

<file path=ppt/slides/_rels/slide9.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image" Target="../media/image27.emf"/><Relationship Id="rId10" Type="http://schemas.openxmlformats.org/officeDocument/2006/relationships/image" Target="../media/image32.emf"/><Relationship Id="rId4" Type="http://schemas.openxmlformats.org/officeDocument/2006/relationships/image" Target="../media/image26.emf"/><Relationship Id="rId9" Type="http://schemas.openxmlformats.org/officeDocument/2006/relationships/image" Target="../media/image31.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Mechanics Project (End-</a:t>
            </a:r>
            <a:r>
              <a:rPr lang="en-US" sz="8000" dirty="0" err="1"/>
              <a:t>sem</a:t>
            </a:r>
            <a:r>
              <a:rPr lang="en-US" sz="8000" dirty="0"/>
              <a:t>)</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8"/>
            <a:ext cx="6269347" cy="2061743"/>
          </a:xfrm>
        </p:spPr>
        <p:txBody>
          <a:bodyPr>
            <a:normAutofit fontScale="55000" lnSpcReduction="20000"/>
          </a:bodyPr>
          <a:lstStyle/>
          <a:p>
            <a:r>
              <a:rPr lang="en-US" dirty="0">
                <a:solidFill>
                  <a:schemeClr val="tx1">
                    <a:lumMod val="85000"/>
                    <a:lumOff val="15000"/>
                  </a:schemeClr>
                </a:solidFill>
                <a:latin typeface="Gill Sans MT" panose="020B0502020104020203" pitchFamily="34" charset="0"/>
              </a:rPr>
              <a:t>Cb.en.u4aie19002		</a:t>
            </a:r>
            <a:r>
              <a:rPr lang="en-US" dirty="0" err="1">
                <a:solidFill>
                  <a:schemeClr val="tx1">
                    <a:lumMod val="85000"/>
                    <a:lumOff val="15000"/>
                  </a:schemeClr>
                </a:solidFill>
                <a:latin typeface="Gill Sans MT" panose="020B0502020104020203" pitchFamily="34" charset="0"/>
              </a:rPr>
              <a:t>Abijith</a:t>
            </a:r>
            <a:endParaRPr lang="en-US" dirty="0">
              <a:solidFill>
                <a:schemeClr val="tx1">
                  <a:lumMod val="85000"/>
                  <a:lumOff val="15000"/>
                </a:schemeClr>
              </a:solidFill>
              <a:latin typeface="Gill Sans MT" panose="020B0502020104020203" pitchFamily="34" charset="0"/>
            </a:endParaRPr>
          </a:p>
          <a:p>
            <a:r>
              <a:rPr lang="en-US" dirty="0">
                <a:solidFill>
                  <a:schemeClr val="tx1">
                    <a:lumMod val="85000"/>
                    <a:lumOff val="15000"/>
                  </a:schemeClr>
                </a:solidFill>
                <a:latin typeface="Gill Sans MT" panose="020B0502020104020203" pitchFamily="34" charset="0"/>
              </a:rPr>
              <a:t>Cb.en.u4aie19009		Srikanth</a:t>
            </a:r>
          </a:p>
          <a:p>
            <a:r>
              <a:rPr lang="en-US" dirty="0">
                <a:solidFill>
                  <a:schemeClr val="tx1">
                    <a:lumMod val="85000"/>
                    <a:lumOff val="15000"/>
                  </a:schemeClr>
                </a:solidFill>
                <a:latin typeface="Gill Sans MT" panose="020B0502020104020203" pitchFamily="34" charset="0"/>
              </a:rPr>
              <a:t>Cb.en.u4aie19020		Karthik</a:t>
            </a:r>
          </a:p>
          <a:p>
            <a:r>
              <a:rPr lang="en-US" dirty="0">
                <a:solidFill>
                  <a:schemeClr val="tx1">
                    <a:lumMod val="85000"/>
                    <a:lumOff val="15000"/>
                  </a:schemeClr>
                </a:solidFill>
                <a:latin typeface="Gill Sans MT" panose="020B0502020104020203" pitchFamily="34" charset="0"/>
              </a:rPr>
              <a:t>Cb.en.u4aie19049		Shankar</a:t>
            </a:r>
          </a:p>
          <a:p>
            <a:r>
              <a:rPr lang="en-US" dirty="0">
                <a:solidFill>
                  <a:schemeClr val="tx1">
                    <a:lumMod val="85000"/>
                    <a:lumOff val="15000"/>
                  </a:schemeClr>
                </a:solidFill>
                <a:latin typeface="Gill Sans MT" panose="020B0502020104020203" pitchFamily="34" charset="0"/>
              </a:rPr>
              <a:t>Cb.en.u4aie19054		</a:t>
            </a:r>
            <a:r>
              <a:rPr lang="en-US" dirty="0" err="1">
                <a:solidFill>
                  <a:schemeClr val="tx1">
                    <a:lumMod val="85000"/>
                    <a:lumOff val="15000"/>
                  </a:schemeClr>
                </a:solidFill>
                <a:latin typeface="Gill Sans MT" panose="020B0502020104020203" pitchFamily="34" charset="0"/>
              </a:rPr>
              <a:t>nitish</a:t>
            </a:r>
            <a:endParaRPr lang="en-US" dirty="0">
              <a:solidFill>
                <a:schemeClr val="tx1">
                  <a:lumMod val="85000"/>
                  <a:lumOff val="15000"/>
                </a:schemeClr>
              </a:solidFill>
              <a:latin typeface="Gill Sans MT" panose="020B0502020104020203" pitchFamily="34" charset="0"/>
            </a:endParaRPr>
          </a:p>
          <a:p>
            <a:r>
              <a:rPr lang="en-US" dirty="0">
                <a:solidFill>
                  <a:schemeClr val="tx1">
                    <a:lumMod val="85000"/>
                    <a:lumOff val="15000"/>
                  </a:schemeClr>
                </a:solidFill>
                <a:latin typeface="Gill Sans MT" panose="020B0502020104020203" pitchFamily="34" charset="0"/>
              </a:rPr>
              <a:t>Cb.en.u4aie19073		</a:t>
            </a:r>
            <a:r>
              <a:rPr lang="en-US" dirty="0" err="1">
                <a:solidFill>
                  <a:schemeClr val="tx1">
                    <a:lumMod val="85000"/>
                    <a:lumOff val="15000"/>
                  </a:schemeClr>
                </a:solidFill>
                <a:latin typeface="Gill Sans MT" panose="020B0502020104020203" pitchFamily="34" charset="0"/>
              </a:rPr>
              <a:t>logesh</a:t>
            </a:r>
            <a:endParaRPr lang="en-US" sz="2400" dirty="0">
              <a:solidFill>
                <a:schemeClr val="tx1">
                  <a:lumMod val="85000"/>
                  <a:lumOff val="15000"/>
                </a:schemeClr>
              </a:solidFill>
              <a:latin typeface="Gill Sans MT" panose="020B0502020104020203" pitchFamily="34" charset="0"/>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5D60E95-4A6A-4AFC-91C4-DC6ECE1B6F86}"/>
              </a:ext>
            </a:extLst>
          </p:cNvPr>
          <p:cNvSpPr txBox="1"/>
          <p:nvPr/>
        </p:nvSpPr>
        <p:spPr>
          <a:xfrm>
            <a:off x="519141" y="539941"/>
            <a:ext cx="3299533" cy="830997"/>
          </a:xfrm>
          <a:prstGeom prst="rect">
            <a:avLst/>
          </a:prstGeom>
          <a:noFill/>
        </p:spPr>
        <p:txBody>
          <a:bodyPr wrap="square" rtlCol="0">
            <a:spAutoFit/>
          </a:bodyPr>
          <a:lstStyle/>
          <a:p>
            <a:r>
              <a:rPr lang="en-US" sz="2400" dirty="0">
                <a:latin typeface="+mj-lt"/>
              </a:rPr>
              <a:t>Topic:</a:t>
            </a:r>
          </a:p>
          <a:p>
            <a:r>
              <a:rPr lang="en-US" sz="2400" dirty="0">
                <a:latin typeface="+mj-lt"/>
              </a:rPr>
              <a:t>Wiper Mechanism</a:t>
            </a:r>
            <a:endParaRPr lang="en-IN" sz="2400" dirty="0">
              <a:latin typeface="+mj-lt"/>
            </a:endParaRP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4FF11E-A5F0-459E-A0C3-F1B40EFC3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004" y="1417287"/>
            <a:ext cx="9360775" cy="4455008"/>
          </a:xfrm>
          <a:prstGeom prst="rect">
            <a:avLst/>
          </a:prstGeom>
        </p:spPr>
      </p:pic>
      <p:sp>
        <p:nvSpPr>
          <p:cNvPr id="3" name="Rectangle 2">
            <a:extLst>
              <a:ext uri="{FF2B5EF4-FFF2-40B4-BE49-F238E27FC236}">
                <a16:creationId xmlns:a16="http://schemas.microsoft.com/office/drawing/2014/main" id="{F3F04BB1-ECE7-4BFF-A09C-DD66528189D0}"/>
              </a:ext>
            </a:extLst>
          </p:cNvPr>
          <p:cNvSpPr/>
          <p:nvPr/>
        </p:nvSpPr>
        <p:spPr>
          <a:xfrm>
            <a:off x="782004" y="873637"/>
            <a:ext cx="1598451" cy="369332"/>
          </a:xfrm>
          <a:prstGeom prst="rect">
            <a:avLst/>
          </a:prstGeom>
        </p:spPr>
        <p:txBody>
          <a:bodyPr wrap="none">
            <a:spAutoFit/>
          </a:bodyPr>
          <a:lstStyle/>
          <a:p>
            <a:r>
              <a:rPr lang="en-US" b="1" i="1" dirty="0">
                <a:solidFill>
                  <a:srgbClr val="002060"/>
                </a:solidFill>
              </a:rPr>
              <a:t>MATLAB Code:</a:t>
            </a:r>
          </a:p>
        </p:txBody>
      </p:sp>
    </p:spTree>
    <p:extLst>
      <p:ext uri="{BB962C8B-B14F-4D97-AF65-F5344CB8AC3E}">
        <p14:creationId xmlns:p14="http://schemas.microsoft.com/office/powerpoint/2010/main" val="3385440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F2705-4B51-4375-BA26-D0347D000DAA}"/>
              </a:ext>
            </a:extLst>
          </p:cNvPr>
          <p:cNvSpPr>
            <a:spLocks noGrp="1"/>
          </p:cNvSpPr>
          <p:nvPr>
            <p:ph type="title"/>
          </p:nvPr>
        </p:nvSpPr>
        <p:spPr/>
        <p:txBody>
          <a:bodyPr/>
          <a:lstStyle/>
          <a:p>
            <a:r>
              <a:rPr lang="en-IN" dirty="0"/>
              <a:t>Mechanism taken for our Analysis</a:t>
            </a:r>
          </a:p>
        </p:txBody>
      </p:sp>
      <p:sp>
        <p:nvSpPr>
          <p:cNvPr id="4" name="Text Placeholder 3">
            <a:extLst>
              <a:ext uri="{FF2B5EF4-FFF2-40B4-BE49-F238E27FC236}">
                <a16:creationId xmlns:a16="http://schemas.microsoft.com/office/drawing/2014/main" id="{8D99A0E5-001C-4979-B94C-8CA78B9D7C2D}"/>
              </a:ext>
            </a:extLst>
          </p:cNvPr>
          <p:cNvSpPr txBox="1">
            <a:spLocks/>
          </p:cNvSpPr>
          <p:nvPr/>
        </p:nvSpPr>
        <p:spPr>
          <a:xfrm>
            <a:off x="1097280" y="2057400"/>
            <a:ext cx="4263285" cy="736282"/>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b="1" i="1" dirty="0">
                <a:effectLst>
                  <a:outerShdw blurRad="38100" dist="38100" dir="2700000" algn="tl">
                    <a:srgbClr val="000000">
                      <a:alpha val="43137"/>
                    </a:srgbClr>
                  </a:outerShdw>
                </a:effectLst>
              </a:rPr>
              <a:t>FGBD  </a:t>
            </a:r>
            <a:r>
              <a:rPr lang="en-US" sz="1600" dirty="0"/>
              <a:t> is crank-rocker mechanism.</a:t>
            </a:r>
          </a:p>
          <a:p>
            <a:r>
              <a:rPr lang="en-US" sz="1600" dirty="0"/>
              <a:t>Here we extend the rocker </a:t>
            </a:r>
            <a:r>
              <a:rPr lang="en-US" sz="1600" b="1" i="1" dirty="0">
                <a:effectLst>
                  <a:outerShdw blurRad="38100" dist="38100" dir="2700000" algn="tl">
                    <a:srgbClr val="000000">
                      <a:alpha val="43137"/>
                    </a:srgbClr>
                  </a:outerShdw>
                </a:effectLst>
              </a:rPr>
              <a:t>(BD)  </a:t>
            </a:r>
            <a:r>
              <a:rPr lang="en-US" sz="1600" b="1" i="1" dirty="0"/>
              <a:t> </a:t>
            </a:r>
            <a:r>
              <a:rPr lang="en-US" sz="1600" dirty="0"/>
              <a:t>to </a:t>
            </a:r>
            <a:r>
              <a:rPr lang="en-US" sz="1600" b="1" i="1" dirty="0">
                <a:effectLst>
                  <a:outerShdw blurRad="38100" dist="38100" dir="2700000" algn="tl">
                    <a:srgbClr val="000000">
                      <a:alpha val="43137"/>
                    </a:srgbClr>
                  </a:outerShdw>
                </a:effectLst>
              </a:rPr>
              <a:t>(BE)  </a:t>
            </a:r>
            <a:r>
              <a:rPr lang="en-US" sz="1600" b="1" i="1" dirty="0"/>
              <a:t>. </a:t>
            </a:r>
          </a:p>
        </p:txBody>
      </p:sp>
      <p:sp>
        <p:nvSpPr>
          <p:cNvPr id="5" name="Text Placeholder 5">
            <a:extLst>
              <a:ext uri="{FF2B5EF4-FFF2-40B4-BE49-F238E27FC236}">
                <a16:creationId xmlns:a16="http://schemas.microsoft.com/office/drawing/2014/main" id="{30A0CFC8-FABD-41F8-BAEB-08D2BCEBC177}"/>
              </a:ext>
            </a:extLst>
          </p:cNvPr>
          <p:cNvSpPr txBox="1">
            <a:spLocks/>
          </p:cNvSpPr>
          <p:nvPr/>
        </p:nvSpPr>
        <p:spPr>
          <a:xfrm>
            <a:off x="5360565" y="2057400"/>
            <a:ext cx="4974818" cy="954249"/>
          </a:xfrm>
          <a:prstGeom prst="rect">
            <a:avLst/>
          </a:prstGeom>
        </p:spPr>
        <p:txBody>
          <a:bodyPr>
            <a:normAutofit fontScale="92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t>We are adding a parallel rod </a:t>
            </a:r>
            <a:r>
              <a:rPr lang="en-US" sz="1600" b="1" i="1" dirty="0">
                <a:effectLst>
                  <a:outerShdw blurRad="38100" dist="38100" dir="2700000" algn="tl">
                    <a:srgbClr val="000000">
                      <a:alpha val="43137"/>
                    </a:srgbClr>
                  </a:outerShdw>
                </a:effectLst>
              </a:rPr>
              <a:t>(BJ)</a:t>
            </a:r>
            <a:r>
              <a:rPr lang="en-US" sz="1600" dirty="0"/>
              <a:t>   to the wiper with help of the connecting rod </a:t>
            </a:r>
            <a:r>
              <a:rPr lang="en-US" sz="1600" b="1" i="1" dirty="0">
                <a:effectLst>
                  <a:outerShdw blurRad="38100" dist="38100" dir="2700000" algn="tl">
                    <a:srgbClr val="000000">
                      <a:alpha val="43137"/>
                    </a:srgbClr>
                  </a:outerShdw>
                </a:effectLst>
              </a:rPr>
              <a:t>(FK)  </a:t>
            </a:r>
            <a:r>
              <a:rPr lang="en-US" sz="1600" dirty="0"/>
              <a:t>.</a:t>
            </a:r>
          </a:p>
          <a:p>
            <a:r>
              <a:rPr lang="en-US" sz="1600" dirty="0"/>
              <a:t>Here </a:t>
            </a:r>
            <a:r>
              <a:rPr lang="en-US" sz="1600" b="1" i="1" dirty="0">
                <a:effectLst>
                  <a:outerShdw blurRad="38100" dist="38100" dir="2700000" algn="tl">
                    <a:srgbClr val="000000">
                      <a:alpha val="43137"/>
                    </a:srgbClr>
                  </a:outerShdw>
                </a:effectLst>
              </a:rPr>
              <a:t>CFKB  </a:t>
            </a:r>
            <a:r>
              <a:rPr lang="en-US" sz="1600" dirty="0"/>
              <a:t> act as double rocker. </a:t>
            </a:r>
            <a:endParaRPr lang="en-IN" sz="1600" dirty="0"/>
          </a:p>
        </p:txBody>
      </p:sp>
      <p:pic>
        <p:nvPicPr>
          <p:cNvPr id="6" name="Content Placeholder 7">
            <a:extLst>
              <a:ext uri="{FF2B5EF4-FFF2-40B4-BE49-F238E27FC236}">
                <a16:creationId xmlns:a16="http://schemas.microsoft.com/office/drawing/2014/main" id="{5FC33647-2EF1-463B-B821-283520279E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2079" y="3011648"/>
            <a:ext cx="2593316" cy="3075306"/>
          </a:xfrm>
          <a:prstGeom prst="rect">
            <a:avLst/>
          </a:prstGeom>
        </p:spPr>
      </p:pic>
      <p:pic>
        <p:nvPicPr>
          <p:cNvPr id="8" name="Content Placeholder 14">
            <a:extLst>
              <a:ext uri="{FF2B5EF4-FFF2-40B4-BE49-F238E27FC236}">
                <a16:creationId xmlns:a16="http://schemas.microsoft.com/office/drawing/2014/main" id="{A4B56DBA-30DC-4C54-A2B4-53154C7AC0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0565" y="2949124"/>
            <a:ext cx="3767791" cy="2911475"/>
          </a:xfrm>
          <a:prstGeom prst="rect">
            <a:avLst/>
          </a:prstGeom>
        </p:spPr>
      </p:pic>
      <p:cxnSp>
        <p:nvCxnSpPr>
          <p:cNvPr id="11" name="Straight Connector 10">
            <a:extLst>
              <a:ext uri="{FF2B5EF4-FFF2-40B4-BE49-F238E27FC236}">
                <a16:creationId xmlns:a16="http://schemas.microsoft.com/office/drawing/2014/main" id="{E718AD80-7EFD-483C-A46A-C555CFBB4E3A}"/>
              </a:ext>
            </a:extLst>
          </p:cNvPr>
          <p:cNvCxnSpPr/>
          <p:nvPr/>
        </p:nvCxnSpPr>
        <p:spPr>
          <a:xfrm>
            <a:off x="4966283" y="2057400"/>
            <a:ext cx="0" cy="4125286"/>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C486E6B-7C31-40CE-BCB7-8F787815E1B6}"/>
              </a:ext>
            </a:extLst>
          </p:cNvPr>
          <p:cNvSpPr/>
          <p:nvPr/>
        </p:nvSpPr>
        <p:spPr>
          <a:xfrm>
            <a:off x="8696175" y="2949124"/>
            <a:ext cx="3278416" cy="2015936"/>
          </a:xfrm>
          <a:prstGeom prst="rect">
            <a:avLst/>
          </a:prstGeom>
        </p:spPr>
        <p:txBody>
          <a:bodyPr wrap="square">
            <a:spAutoFit/>
          </a:bodyPr>
          <a:lstStyle/>
          <a:p>
            <a:r>
              <a:rPr lang="en-US" sz="1500" dirty="0">
                <a:solidFill>
                  <a:schemeClr val="tx1">
                    <a:lumMod val="75000"/>
                    <a:lumOff val="25000"/>
                  </a:schemeClr>
                </a:solidFill>
              </a:rPr>
              <a:t>Here both wipers have same</a:t>
            </a:r>
          </a:p>
          <a:p>
            <a:pPr marL="285750" indent="-285750">
              <a:buFont typeface="Arial" panose="020B0604020202020204" pitchFamily="34" charset="0"/>
              <a:buChar char="•"/>
            </a:pPr>
            <a:r>
              <a:rPr lang="en-US" sz="1500" dirty="0">
                <a:solidFill>
                  <a:schemeClr val="tx1">
                    <a:lumMod val="75000"/>
                    <a:lumOff val="25000"/>
                  </a:schemeClr>
                </a:solidFill>
              </a:rPr>
              <a:t>Velocities at </a:t>
            </a:r>
            <a:r>
              <a:rPr lang="en-US" sz="1500" b="1" i="1" dirty="0">
                <a:solidFill>
                  <a:schemeClr val="tx1">
                    <a:lumMod val="75000"/>
                    <a:lumOff val="25000"/>
                  </a:schemeClr>
                </a:solidFill>
                <a:effectLst>
                  <a:outerShdw blurRad="38100" dist="38100" dir="2700000" algn="tl">
                    <a:srgbClr val="000000">
                      <a:alpha val="43137"/>
                    </a:srgbClr>
                  </a:outerShdw>
                </a:effectLst>
              </a:rPr>
              <a:t>G</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J</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F</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K</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C</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B</a:t>
            </a:r>
            <a:r>
              <a:rPr lang="en-US" sz="1500" dirty="0">
                <a:solidFill>
                  <a:schemeClr val="tx1">
                    <a:lumMod val="75000"/>
                    <a:lumOff val="25000"/>
                  </a:schemeClr>
                </a:solidFill>
              </a:rPr>
              <a:t>.</a:t>
            </a:r>
          </a:p>
          <a:p>
            <a:pPr marL="285750" indent="-285750">
              <a:buFont typeface="Arial" panose="020B0604020202020204" pitchFamily="34" charset="0"/>
              <a:buChar char="•"/>
            </a:pPr>
            <a:r>
              <a:rPr lang="en-US" sz="1500" dirty="0">
                <a:solidFill>
                  <a:schemeClr val="tx1">
                    <a:lumMod val="75000"/>
                    <a:lumOff val="25000"/>
                  </a:schemeClr>
                </a:solidFill>
              </a:rPr>
              <a:t>Accelerations at </a:t>
            </a:r>
            <a:r>
              <a:rPr lang="en-US" sz="1500" b="1" i="1" dirty="0">
                <a:solidFill>
                  <a:schemeClr val="tx1">
                    <a:lumMod val="75000"/>
                    <a:lumOff val="25000"/>
                  </a:schemeClr>
                </a:solidFill>
                <a:effectLst>
                  <a:outerShdw blurRad="38100" dist="38100" dir="2700000" algn="tl">
                    <a:srgbClr val="000000">
                      <a:alpha val="43137"/>
                    </a:srgbClr>
                  </a:outerShdw>
                </a:effectLst>
              </a:rPr>
              <a:t>G</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J</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F</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K</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C</a:t>
            </a:r>
            <a:r>
              <a:rPr lang="en-US" sz="1500"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B</a:t>
            </a:r>
            <a:r>
              <a:rPr lang="en-US" sz="1500" dirty="0">
                <a:solidFill>
                  <a:schemeClr val="tx1">
                    <a:lumMod val="75000"/>
                    <a:lumOff val="25000"/>
                  </a:schemeClr>
                </a:solidFill>
              </a:rPr>
              <a:t>.</a:t>
            </a:r>
          </a:p>
          <a:p>
            <a:pPr marL="285750" indent="-285750">
              <a:buFont typeface="Arial" panose="020B0604020202020204" pitchFamily="34" charset="0"/>
              <a:buChar char="•"/>
            </a:pPr>
            <a:r>
              <a:rPr lang="en-US" sz="1500" dirty="0">
                <a:solidFill>
                  <a:schemeClr val="tx1">
                    <a:lumMod val="75000"/>
                    <a:lumOff val="25000"/>
                  </a:schemeClr>
                </a:solidFill>
              </a:rPr>
              <a:t>Angular velocity of </a:t>
            </a:r>
            <a:r>
              <a:rPr lang="en-US" sz="1500" b="1" i="1" dirty="0">
                <a:solidFill>
                  <a:schemeClr val="tx1">
                    <a:lumMod val="75000"/>
                    <a:lumOff val="25000"/>
                  </a:schemeClr>
                </a:solidFill>
                <a:effectLst>
                  <a:outerShdw blurRad="38100" dist="38100" dir="2700000" algn="tl">
                    <a:srgbClr val="000000">
                      <a:alpha val="43137"/>
                    </a:srgbClr>
                  </a:outerShdw>
                </a:effectLst>
              </a:rPr>
              <a:t>(CG)</a:t>
            </a:r>
            <a:r>
              <a:rPr lang="en-US" sz="1500" b="1" dirty="0">
                <a:solidFill>
                  <a:schemeClr val="tx1">
                    <a:lumMod val="75000"/>
                    <a:lumOff val="25000"/>
                  </a:schemeClr>
                </a:solidFill>
              </a:rPr>
              <a:t> </a:t>
            </a:r>
            <a:r>
              <a:rPr lang="en-US" sz="1500" dirty="0">
                <a:solidFill>
                  <a:schemeClr val="tx1">
                    <a:lumMod val="75000"/>
                    <a:lumOff val="25000"/>
                  </a:schemeClr>
                </a:solidFill>
              </a:rPr>
              <a:t>&amp;</a:t>
            </a:r>
            <a:r>
              <a:rPr lang="en-US" sz="1500" b="1"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(BJ)</a:t>
            </a:r>
            <a:r>
              <a:rPr lang="en-US" sz="1500" dirty="0">
                <a:solidFill>
                  <a:schemeClr val="tx1">
                    <a:lumMod val="75000"/>
                    <a:lumOff val="25000"/>
                  </a:schemeClr>
                </a:solidFill>
              </a:rPr>
              <a:t>.</a:t>
            </a:r>
            <a:r>
              <a:rPr lang="en-US" sz="1500" b="1" dirty="0">
                <a:solidFill>
                  <a:schemeClr val="tx1">
                    <a:lumMod val="75000"/>
                    <a:lumOff val="25000"/>
                  </a:schemeClr>
                </a:solidFill>
              </a:rPr>
              <a:t> </a:t>
            </a:r>
          </a:p>
          <a:p>
            <a:pPr marL="285750" indent="-285750">
              <a:buFont typeface="Arial" panose="020B0604020202020204" pitchFamily="34" charset="0"/>
              <a:buChar char="•"/>
            </a:pPr>
            <a:r>
              <a:rPr lang="en-US" sz="1500" dirty="0">
                <a:solidFill>
                  <a:schemeClr val="tx1">
                    <a:lumMod val="75000"/>
                    <a:lumOff val="25000"/>
                  </a:schemeClr>
                </a:solidFill>
              </a:rPr>
              <a:t>Angular acceleration of </a:t>
            </a:r>
            <a:r>
              <a:rPr lang="en-US" sz="1500" b="1" i="1" dirty="0">
                <a:solidFill>
                  <a:schemeClr val="tx1">
                    <a:lumMod val="75000"/>
                    <a:lumOff val="25000"/>
                  </a:schemeClr>
                </a:solidFill>
                <a:effectLst>
                  <a:outerShdw blurRad="38100" dist="38100" dir="2700000" algn="tl">
                    <a:srgbClr val="000000">
                      <a:alpha val="43137"/>
                    </a:srgbClr>
                  </a:outerShdw>
                </a:effectLst>
              </a:rPr>
              <a:t>(CG)</a:t>
            </a:r>
            <a:r>
              <a:rPr lang="en-US" sz="1500" b="1" dirty="0">
                <a:solidFill>
                  <a:schemeClr val="tx1">
                    <a:lumMod val="75000"/>
                    <a:lumOff val="25000"/>
                  </a:schemeClr>
                </a:solidFill>
              </a:rPr>
              <a:t> </a:t>
            </a:r>
            <a:r>
              <a:rPr lang="en-US" sz="1500" dirty="0">
                <a:solidFill>
                  <a:schemeClr val="tx1">
                    <a:lumMod val="75000"/>
                    <a:lumOff val="25000"/>
                  </a:schemeClr>
                </a:solidFill>
              </a:rPr>
              <a:t>&amp;</a:t>
            </a:r>
            <a:r>
              <a:rPr lang="en-US" sz="1500" b="1" dirty="0">
                <a:solidFill>
                  <a:schemeClr val="tx1">
                    <a:lumMod val="75000"/>
                    <a:lumOff val="25000"/>
                  </a:schemeClr>
                </a:solidFill>
              </a:rPr>
              <a:t> </a:t>
            </a:r>
            <a:r>
              <a:rPr lang="en-US" sz="1500" b="1" i="1" dirty="0">
                <a:solidFill>
                  <a:schemeClr val="tx1">
                    <a:lumMod val="75000"/>
                    <a:lumOff val="25000"/>
                  </a:schemeClr>
                </a:solidFill>
                <a:effectLst>
                  <a:outerShdw blurRad="38100" dist="38100" dir="2700000" algn="tl">
                    <a:srgbClr val="000000">
                      <a:alpha val="43137"/>
                    </a:srgbClr>
                  </a:outerShdw>
                </a:effectLst>
              </a:rPr>
              <a:t>(BJ)</a:t>
            </a:r>
            <a:r>
              <a:rPr lang="en-US" sz="1500" dirty="0">
                <a:solidFill>
                  <a:schemeClr val="tx1">
                    <a:lumMod val="75000"/>
                    <a:lumOff val="25000"/>
                  </a:schemeClr>
                </a:solidFill>
              </a:rPr>
              <a:t>.</a:t>
            </a:r>
          </a:p>
          <a:p>
            <a:endParaRPr lang="en-US" sz="1000" b="1" dirty="0">
              <a:solidFill>
                <a:schemeClr val="tx1">
                  <a:lumMod val="75000"/>
                  <a:lumOff val="25000"/>
                </a:schemeClr>
              </a:solidFill>
            </a:endParaRPr>
          </a:p>
          <a:p>
            <a:endParaRPr lang="en-US" sz="1000" b="1" dirty="0">
              <a:solidFill>
                <a:schemeClr val="tx1">
                  <a:lumMod val="75000"/>
                  <a:lumOff val="25000"/>
                </a:schemeClr>
              </a:solidFill>
            </a:endParaRPr>
          </a:p>
          <a:p>
            <a:r>
              <a:rPr lang="en-US" sz="1500" dirty="0">
                <a:solidFill>
                  <a:schemeClr val="tx1">
                    <a:lumMod val="75000"/>
                    <a:lumOff val="25000"/>
                  </a:schemeClr>
                </a:solidFill>
              </a:rPr>
              <a:t>Here the position difference </a:t>
            </a:r>
            <a:r>
              <a:rPr lang="en-US" sz="1500" b="1" i="1" dirty="0">
                <a:solidFill>
                  <a:schemeClr val="tx1">
                    <a:lumMod val="75000"/>
                    <a:lumOff val="25000"/>
                  </a:schemeClr>
                </a:solidFill>
                <a:effectLst>
                  <a:outerShdw blurRad="38100" dist="38100" dir="2700000" algn="tl">
                    <a:srgbClr val="000000">
                      <a:alpha val="43137"/>
                    </a:srgbClr>
                  </a:outerShdw>
                </a:effectLst>
              </a:rPr>
              <a:t>G</a:t>
            </a:r>
            <a:r>
              <a:rPr lang="en-US" sz="1500" dirty="0">
                <a:solidFill>
                  <a:schemeClr val="tx1">
                    <a:lumMod val="75000"/>
                    <a:lumOff val="25000"/>
                  </a:schemeClr>
                </a:solidFill>
              </a:rPr>
              <a:t> and </a:t>
            </a:r>
            <a:r>
              <a:rPr lang="en-US" sz="1500" b="1" i="1" dirty="0">
                <a:solidFill>
                  <a:schemeClr val="tx1">
                    <a:lumMod val="75000"/>
                    <a:lumOff val="25000"/>
                  </a:schemeClr>
                </a:solidFill>
                <a:effectLst>
                  <a:outerShdw blurRad="38100" dist="38100" dir="2700000" algn="tl">
                    <a:srgbClr val="000000">
                      <a:alpha val="43137"/>
                    </a:srgbClr>
                  </a:outerShdw>
                </a:effectLst>
              </a:rPr>
              <a:t>J</a:t>
            </a:r>
            <a:r>
              <a:rPr lang="en-US" sz="1500" dirty="0">
                <a:solidFill>
                  <a:schemeClr val="tx1">
                    <a:lumMod val="75000"/>
                    <a:lumOff val="25000"/>
                  </a:schemeClr>
                </a:solidFill>
              </a:rPr>
              <a:t> is </a:t>
            </a:r>
            <a:r>
              <a:rPr lang="en-US" sz="1500" u="sng" dirty="0">
                <a:solidFill>
                  <a:schemeClr val="tx1">
                    <a:lumMod val="75000"/>
                    <a:lumOff val="25000"/>
                  </a:schemeClr>
                </a:solidFill>
              </a:rPr>
              <a:t>(in X-axis)</a:t>
            </a:r>
            <a:r>
              <a:rPr lang="en-US" sz="1500" dirty="0">
                <a:solidFill>
                  <a:schemeClr val="tx1">
                    <a:lumMod val="75000"/>
                    <a:lumOff val="25000"/>
                  </a:schemeClr>
                </a:solidFill>
              </a:rPr>
              <a:t>  length of connecting rod.</a:t>
            </a:r>
            <a:endParaRPr lang="en-US" sz="1500" b="1" dirty="0">
              <a:solidFill>
                <a:schemeClr val="tx1">
                  <a:lumMod val="75000"/>
                  <a:lumOff val="25000"/>
                </a:schemeClr>
              </a:solidFill>
            </a:endParaRPr>
          </a:p>
        </p:txBody>
      </p:sp>
    </p:spTree>
    <p:extLst>
      <p:ext uri="{BB962C8B-B14F-4D97-AF65-F5344CB8AC3E}">
        <p14:creationId xmlns:p14="http://schemas.microsoft.com/office/powerpoint/2010/main" val="1323724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5D75A-7F00-4B76-94A6-D893DF27B406}"/>
              </a:ext>
            </a:extLst>
          </p:cNvPr>
          <p:cNvSpPr>
            <a:spLocks noGrp="1"/>
          </p:cNvSpPr>
          <p:nvPr>
            <p:ph type="title"/>
          </p:nvPr>
        </p:nvSpPr>
        <p:spPr/>
        <p:txBody>
          <a:bodyPr/>
          <a:lstStyle/>
          <a:p>
            <a:r>
              <a:rPr lang="en-IN" dirty="0"/>
              <a:t>Simulation – Single wiper</a:t>
            </a:r>
          </a:p>
        </p:txBody>
      </p:sp>
      <p:pic>
        <p:nvPicPr>
          <p:cNvPr id="6" name="2020-06-22-13-11-16_Trim">
            <a:hlinkClick r:id="" action="ppaction://media"/>
            <a:extLst>
              <a:ext uri="{FF2B5EF4-FFF2-40B4-BE49-F238E27FC236}">
                <a16:creationId xmlns:a16="http://schemas.microsoft.com/office/drawing/2014/main" id="{E08B15EA-5D5F-4AC3-9005-6133E35357BA}"/>
              </a:ext>
            </a:extLst>
          </p:cNvPr>
          <p:cNvPicPr>
            <a:picLocks noGrp="1"/>
          </p:cNvPicPr>
          <p:nvPr>
            <p:ph idx="1"/>
            <a:videoFile r:link="rId2"/>
            <p:extLst>
              <p:ext uri="{DAA4B4D4-6D71-4841-9C94-3DE7FCFB9230}">
                <p14:media xmlns:p14="http://schemas.microsoft.com/office/powerpoint/2010/main" r:embed="rId1"/>
              </p:ext>
            </p:extLst>
          </p:nvPr>
        </p:nvPicPr>
        <p:blipFill rotWithShape="1">
          <a:blip r:embed="rId6"/>
          <a:srcRect l="22963" t="5304" r="27408" b="23485"/>
          <a:stretch/>
        </p:blipFill>
        <p:spPr>
          <a:xfrm>
            <a:off x="1097280" y="2336161"/>
            <a:ext cx="4707902" cy="3581329"/>
          </a:xfrm>
        </p:spPr>
      </p:pic>
      <p:pic>
        <p:nvPicPr>
          <p:cNvPr id="3" name="single wiper">
            <a:hlinkClick r:id="" action="ppaction://media"/>
            <a:extLst>
              <a:ext uri="{FF2B5EF4-FFF2-40B4-BE49-F238E27FC236}">
                <a16:creationId xmlns:a16="http://schemas.microsoft.com/office/drawing/2014/main" id="{0510BBA5-5B24-48FC-B412-0E662A52D6A6}"/>
              </a:ext>
            </a:extLst>
          </p:cNvPr>
          <p:cNvPicPr>
            <a:picLocks noChangeAspect="1"/>
          </p:cNvPicPr>
          <p:nvPr>
            <a:videoFile r:link="rId3"/>
            <p:extLst>
              <p:ext uri="{DAA4B4D4-6D71-4841-9C94-3DE7FCFB9230}">
                <p14:media xmlns:p14="http://schemas.microsoft.com/office/powerpoint/2010/main" r:embed="rId4">
                  <p14:trim st="3105" end="2154"/>
                </p14:media>
              </p:ext>
            </p:extLst>
          </p:nvPr>
        </p:nvPicPr>
        <p:blipFill rotWithShape="1">
          <a:blip r:embed="rId7"/>
          <a:srcRect l="26576" t="5991" r="28484" b="34821"/>
          <a:stretch/>
        </p:blipFill>
        <p:spPr>
          <a:xfrm>
            <a:off x="6276975" y="2336161"/>
            <a:ext cx="4829159" cy="3581330"/>
          </a:xfrm>
          <a:prstGeom prst="rect">
            <a:avLst/>
          </a:prstGeom>
        </p:spPr>
      </p:pic>
      <p:sp>
        <p:nvSpPr>
          <p:cNvPr id="4" name="Rectangle 3">
            <a:extLst>
              <a:ext uri="{FF2B5EF4-FFF2-40B4-BE49-F238E27FC236}">
                <a16:creationId xmlns:a16="http://schemas.microsoft.com/office/drawing/2014/main" id="{0C7680C6-7921-487D-9212-4BA7EE5F77C5}"/>
              </a:ext>
            </a:extLst>
          </p:cNvPr>
          <p:cNvSpPr/>
          <p:nvPr/>
        </p:nvSpPr>
        <p:spPr>
          <a:xfrm>
            <a:off x="2000353" y="1966829"/>
            <a:ext cx="2901756" cy="369332"/>
          </a:xfrm>
          <a:prstGeom prst="rect">
            <a:avLst/>
          </a:prstGeom>
        </p:spPr>
        <p:txBody>
          <a:bodyPr wrap="none">
            <a:spAutoFit/>
          </a:bodyPr>
          <a:lstStyle/>
          <a:p>
            <a:r>
              <a:rPr lang="en-US" b="1" i="1" dirty="0">
                <a:solidFill>
                  <a:srgbClr val="002060"/>
                </a:solidFill>
              </a:rPr>
              <a:t>Here, BE is the wiper arm….</a:t>
            </a:r>
          </a:p>
        </p:txBody>
      </p:sp>
      <p:sp>
        <p:nvSpPr>
          <p:cNvPr id="7" name="Rectangle 6">
            <a:extLst>
              <a:ext uri="{FF2B5EF4-FFF2-40B4-BE49-F238E27FC236}">
                <a16:creationId xmlns:a16="http://schemas.microsoft.com/office/drawing/2014/main" id="{9863D7E5-EEC1-4637-9C9B-AE3B36071085}"/>
              </a:ext>
            </a:extLst>
          </p:cNvPr>
          <p:cNvSpPr/>
          <p:nvPr/>
        </p:nvSpPr>
        <p:spPr>
          <a:xfrm>
            <a:off x="7301305" y="1966829"/>
            <a:ext cx="2869696" cy="369332"/>
          </a:xfrm>
          <a:prstGeom prst="rect">
            <a:avLst/>
          </a:prstGeom>
        </p:spPr>
        <p:txBody>
          <a:bodyPr wrap="none">
            <a:spAutoFit/>
          </a:bodyPr>
          <a:lstStyle/>
          <a:p>
            <a:r>
              <a:rPr lang="en-US" b="1" i="1" dirty="0">
                <a:solidFill>
                  <a:srgbClr val="002060"/>
                </a:solidFill>
              </a:rPr>
              <a:t>Here, CE is the wiper arm….</a:t>
            </a:r>
          </a:p>
        </p:txBody>
      </p:sp>
    </p:spTree>
    <p:extLst>
      <p:ext uri="{BB962C8B-B14F-4D97-AF65-F5344CB8AC3E}">
        <p14:creationId xmlns:p14="http://schemas.microsoft.com/office/powerpoint/2010/main" val="1612693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33"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2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mute="1">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E75C2D9-B445-44E6-B6E9-A84CEF7FC0B5}"/>
              </a:ext>
            </a:extLst>
          </p:cNvPr>
          <p:cNvSpPr>
            <a:spLocks noGrp="1"/>
          </p:cNvSpPr>
          <p:nvPr>
            <p:ph type="title"/>
          </p:nvPr>
        </p:nvSpPr>
        <p:spPr>
          <a:xfrm>
            <a:off x="1097280" y="286603"/>
            <a:ext cx="10058400" cy="1450757"/>
          </a:xfrm>
        </p:spPr>
        <p:txBody>
          <a:bodyPr/>
          <a:lstStyle/>
          <a:p>
            <a:r>
              <a:rPr lang="en-IN" dirty="0"/>
              <a:t>Simulation – Double wiper</a:t>
            </a:r>
          </a:p>
        </p:txBody>
      </p:sp>
      <p:pic>
        <p:nvPicPr>
          <p:cNvPr id="6" name="2020-06-22-13-22-02_Trim2">
            <a:hlinkClick r:id="" action="ppaction://media"/>
            <a:extLst>
              <a:ext uri="{FF2B5EF4-FFF2-40B4-BE49-F238E27FC236}">
                <a16:creationId xmlns:a16="http://schemas.microsoft.com/office/drawing/2014/main" id="{CAF85F7A-E01A-4E71-A643-A3C23BF8FE9F}"/>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6"/>
          <a:srcRect l="27538" t="5123" r="30108" b="27962"/>
          <a:stretch/>
        </p:blipFill>
        <p:spPr>
          <a:xfrm>
            <a:off x="1097280" y="2314575"/>
            <a:ext cx="4160520" cy="3526293"/>
          </a:xfrm>
        </p:spPr>
      </p:pic>
      <p:pic>
        <p:nvPicPr>
          <p:cNvPr id="2" name="double wiper - 2">
            <a:hlinkClick r:id="" action="ppaction://media"/>
            <a:extLst>
              <a:ext uri="{FF2B5EF4-FFF2-40B4-BE49-F238E27FC236}">
                <a16:creationId xmlns:a16="http://schemas.microsoft.com/office/drawing/2014/main" id="{45407F63-0EEF-46D2-A587-5372BDD6C038}"/>
              </a:ext>
            </a:extLst>
          </p:cNvPr>
          <p:cNvPicPr>
            <a:picLocks noChangeAspect="1"/>
          </p:cNvPicPr>
          <p:nvPr>
            <a:videoFile r:link="rId3"/>
            <p:extLst>
              <p:ext uri="{DAA4B4D4-6D71-4841-9C94-3DE7FCFB9230}">
                <p14:media xmlns:p14="http://schemas.microsoft.com/office/powerpoint/2010/main" r:embed="rId4">
                  <p14:trim st="5294" end="1833"/>
                </p14:media>
              </p:ext>
            </p:extLst>
          </p:nvPr>
        </p:nvPicPr>
        <p:blipFill rotWithShape="1">
          <a:blip r:embed="rId7"/>
          <a:srcRect l="3617" t="6297" r="43793" b="31534"/>
          <a:stretch/>
        </p:blipFill>
        <p:spPr>
          <a:xfrm>
            <a:off x="5400675" y="2314575"/>
            <a:ext cx="6095999" cy="4057650"/>
          </a:xfrm>
          <a:prstGeom prst="rect">
            <a:avLst/>
          </a:prstGeom>
        </p:spPr>
      </p:pic>
      <p:sp>
        <p:nvSpPr>
          <p:cNvPr id="3" name="Rectangle 2">
            <a:extLst>
              <a:ext uri="{FF2B5EF4-FFF2-40B4-BE49-F238E27FC236}">
                <a16:creationId xmlns:a16="http://schemas.microsoft.com/office/drawing/2014/main" id="{3307BBFC-3CF1-4745-9210-2C34330CA0B4}"/>
              </a:ext>
            </a:extLst>
          </p:cNvPr>
          <p:cNvSpPr/>
          <p:nvPr/>
        </p:nvSpPr>
        <p:spPr>
          <a:xfrm>
            <a:off x="1317087" y="1945243"/>
            <a:ext cx="3860352" cy="369332"/>
          </a:xfrm>
          <a:prstGeom prst="rect">
            <a:avLst/>
          </a:prstGeom>
        </p:spPr>
        <p:txBody>
          <a:bodyPr wrap="none">
            <a:spAutoFit/>
          </a:bodyPr>
          <a:lstStyle/>
          <a:p>
            <a:r>
              <a:rPr lang="en-US" b="1" i="1" dirty="0">
                <a:solidFill>
                  <a:srgbClr val="002060"/>
                </a:solidFill>
              </a:rPr>
              <a:t>Here, GC and IA are the wiper arms….</a:t>
            </a:r>
          </a:p>
        </p:txBody>
      </p:sp>
      <p:sp>
        <p:nvSpPr>
          <p:cNvPr id="7" name="Rectangle 6">
            <a:extLst>
              <a:ext uri="{FF2B5EF4-FFF2-40B4-BE49-F238E27FC236}">
                <a16:creationId xmlns:a16="http://schemas.microsoft.com/office/drawing/2014/main" id="{09C7C7F2-7C6A-4BBA-986E-C4D50386302B}"/>
              </a:ext>
            </a:extLst>
          </p:cNvPr>
          <p:cNvSpPr/>
          <p:nvPr/>
        </p:nvSpPr>
        <p:spPr>
          <a:xfrm>
            <a:off x="6518498" y="1945243"/>
            <a:ext cx="3951723" cy="369332"/>
          </a:xfrm>
          <a:prstGeom prst="rect">
            <a:avLst/>
          </a:prstGeom>
        </p:spPr>
        <p:txBody>
          <a:bodyPr wrap="none">
            <a:spAutoFit/>
          </a:bodyPr>
          <a:lstStyle/>
          <a:p>
            <a:r>
              <a:rPr lang="en-US" b="1" i="1" dirty="0">
                <a:solidFill>
                  <a:srgbClr val="002060"/>
                </a:solidFill>
              </a:rPr>
              <a:t>Here, CE and DG are the wiper arms….</a:t>
            </a:r>
          </a:p>
        </p:txBody>
      </p:sp>
    </p:spTree>
    <p:extLst>
      <p:ext uri="{BB962C8B-B14F-4D97-AF65-F5344CB8AC3E}">
        <p14:creationId xmlns:p14="http://schemas.microsoft.com/office/powerpoint/2010/main" val="2650507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3"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8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mute="1">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E75C2D9-B445-44E6-B6E9-A84CEF7FC0B5}"/>
              </a:ext>
            </a:extLst>
          </p:cNvPr>
          <p:cNvSpPr>
            <a:spLocks noGrp="1"/>
          </p:cNvSpPr>
          <p:nvPr>
            <p:ph type="title"/>
          </p:nvPr>
        </p:nvSpPr>
        <p:spPr>
          <a:xfrm>
            <a:off x="1097280" y="286603"/>
            <a:ext cx="10058400" cy="1450757"/>
          </a:xfrm>
        </p:spPr>
        <p:txBody>
          <a:bodyPr/>
          <a:lstStyle/>
          <a:p>
            <a:r>
              <a:rPr lang="en-IN" dirty="0"/>
              <a:t>Simulation – Wiper (Real Life)</a:t>
            </a:r>
          </a:p>
        </p:txBody>
      </p:sp>
      <p:pic>
        <p:nvPicPr>
          <p:cNvPr id="12" name="double wiper - 1">
            <a:hlinkClick r:id="" action="ppaction://media"/>
            <a:extLst>
              <a:ext uri="{FF2B5EF4-FFF2-40B4-BE49-F238E27FC236}">
                <a16:creationId xmlns:a16="http://schemas.microsoft.com/office/drawing/2014/main" id="{20059FDA-556B-47B9-8ECB-16FF83ED9E06}"/>
              </a:ext>
            </a:extLst>
          </p:cNvPr>
          <p:cNvPicPr>
            <a:picLocks noChangeAspect="1"/>
          </p:cNvPicPr>
          <p:nvPr>
            <a:videoFile r:link="rId1"/>
            <p:extLst>
              <p:ext uri="{DAA4B4D4-6D71-4841-9C94-3DE7FCFB9230}">
                <p14:media xmlns:p14="http://schemas.microsoft.com/office/powerpoint/2010/main" r:embed="rId2">
                  <p14:trim st="3315"/>
                </p14:media>
              </p:ext>
            </p:extLst>
          </p:nvPr>
        </p:nvPicPr>
        <p:blipFill rotWithShape="1">
          <a:blip r:embed="rId4"/>
          <a:srcRect l="7754" t="6158" r="29276" b="39954"/>
          <a:stretch>
            <a:fillRect/>
          </a:stretch>
        </p:blipFill>
        <p:spPr>
          <a:xfrm>
            <a:off x="2291715" y="2524125"/>
            <a:ext cx="7669529" cy="3695700"/>
          </a:xfrm>
          <a:prstGeom prst="rect">
            <a:avLst/>
          </a:prstGeom>
        </p:spPr>
      </p:pic>
      <p:sp>
        <p:nvSpPr>
          <p:cNvPr id="13" name="Rectangle 12">
            <a:extLst>
              <a:ext uri="{FF2B5EF4-FFF2-40B4-BE49-F238E27FC236}">
                <a16:creationId xmlns:a16="http://schemas.microsoft.com/office/drawing/2014/main" id="{62F581FF-7C1B-4C39-9DA0-B24C730C967D}"/>
              </a:ext>
            </a:extLst>
          </p:cNvPr>
          <p:cNvSpPr/>
          <p:nvPr/>
        </p:nvSpPr>
        <p:spPr>
          <a:xfrm>
            <a:off x="4196303" y="2154793"/>
            <a:ext cx="3911648" cy="369332"/>
          </a:xfrm>
          <a:prstGeom prst="rect">
            <a:avLst/>
          </a:prstGeom>
        </p:spPr>
        <p:txBody>
          <a:bodyPr wrap="none">
            <a:spAutoFit/>
          </a:bodyPr>
          <a:lstStyle/>
          <a:p>
            <a:r>
              <a:rPr lang="en-US" b="1" i="1" dirty="0">
                <a:solidFill>
                  <a:srgbClr val="002060"/>
                </a:solidFill>
              </a:rPr>
              <a:t>Here, CA and EB are the wiper arms….</a:t>
            </a:r>
          </a:p>
        </p:txBody>
      </p:sp>
    </p:spTree>
    <p:extLst>
      <p:ext uri="{BB962C8B-B14F-4D97-AF65-F5344CB8AC3E}">
        <p14:creationId xmlns:p14="http://schemas.microsoft.com/office/powerpoint/2010/main" val="2667129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6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8E58B-9122-4305-80D8-28D71E92F28F}"/>
              </a:ext>
            </a:extLst>
          </p:cNvPr>
          <p:cNvSpPr>
            <a:spLocks noGrp="1"/>
          </p:cNvSpPr>
          <p:nvPr>
            <p:ph type="title"/>
          </p:nvPr>
        </p:nvSpPr>
        <p:spPr/>
        <p:txBody>
          <a:bodyPr/>
          <a:lstStyle/>
          <a:p>
            <a:r>
              <a:rPr lang="en-US" dirty="0"/>
              <a:t>Application-(Rain-sensing Wipers)</a:t>
            </a:r>
          </a:p>
        </p:txBody>
      </p:sp>
      <p:sp>
        <p:nvSpPr>
          <p:cNvPr id="3" name="Content Placeholder 2">
            <a:extLst>
              <a:ext uri="{FF2B5EF4-FFF2-40B4-BE49-F238E27FC236}">
                <a16:creationId xmlns:a16="http://schemas.microsoft.com/office/drawing/2014/main" id="{DDC51885-5C8E-4C69-A99E-66A367B653E5}"/>
              </a:ext>
            </a:extLst>
          </p:cNvPr>
          <p:cNvSpPr>
            <a:spLocks noGrp="1"/>
          </p:cNvSpPr>
          <p:nvPr>
            <p:ph idx="1"/>
          </p:nvPr>
        </p:nvSpPr>
        <p:spPr/>
        <p:txBody>
          <a:bodyPr>
            <a:normAutofit fontScale="85000" lnSpcReduction="10000"/>
          </a:bodyPr>
          <a:lstStyle/>
          <a:p>
            <a:r>
              <a:rPr lang="en-US" dirty="0"/>
              <a:t>In the past, automakers have tried to either eliminate the wipers or to control their speed automatically. Some of the schemes involved detecting the vibrations caused by individual raindrops hitting the windshield, applying special coatings that did not allow drops to form, or even ultrasonically vibrating the windshield to break up the droplets so they don't need to be wiped at all. But these systems were plagued by problems and either never made it to production or was quickly axed because they annoyed more drivers than they pleased. However, a new type of wiper system is starting to appear on cars that actually do a good job of detecting the amount of water on the windshield and controlling the wipers. The sensor projects infrared light into the windshield at a 45-degree angle. If the glass is dry, most of this light is reflected back into the sensor by the front of the windshield. If water droplets are on the glass, they reflect the light in different directions -- the wetter the glass, the less light makes it back into the sensor. The electronics and software in the sensor turn on the wipers when the amount of light reflected onto the sensor decreases to a preset level. The software sets the speed of the wipers based on how fast the moisture builds up between wipes. It can operate the wipers at any speed. The system adjusts the speed as often as necessary to match with the rate of moisture accumulation. The TRW system, which is found on many General Motors cars, including all Cadillac models, can also be overridden or turned off so the car can be washed.</a:t>
            </a:r>
          </a:p>
        </p:txBody>
      </p:sp>
    </p:spTree>
    <p:extLst>
      <p:ext uri="{BB962C8B-B14F-4D97-AF65-F5344CB8AC3E}">
        <p14:creationId xmlns:p14="http://schemas.microsoft.com/office/powerpoint/2010/main" val="1016164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432D9-4FC7-4DCB-99F9-996A7A815F6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3A680DC-D5C0-470B-9EBB-C228D73B5508}"/>
              </a:ext>
            </a:extLst>
          </p:cNvPr>
          <p:cNvSpPr>
            <a:spLocks noGrp="1"/>
          </p:cNvSpPr>
          <p:nvPr>
            <p:ph idx="1"/>
          </p:nvPr>
        </p:nvSpPr>
        <p:spPr/>
        <p:txBody>
          <a:bodyPr>
            <a:normAutofit/>
          </a:bodyPr>
          <a:lstStyle/>
          <a:p>
            <a:pPr marL="201168" lvl="1" indent="0">
              <a:buNone/>
            </a:pPr>
            <a:r>
              <a:rPr lang="en-US" dirty="0"/>
              <a:t>	After all results were processed and presented, their credibility should be evaluated. There have been many assumptions needed to be fulfilled, which limit range of their validity. First of all, model of geometry is only approximate – it does not match all the dimensions of original one, that could not be provided. Also, geometry of some parts was very simplified (e.g. shafts, studs) and stress evaluation was not performed on them.</a:t>
            </a:r>
          </a:p>
          <a:p>
            <a:pPr marL="201168" lvl="1" indent="0">
              <a:buNone/>
            </a:pPr>
            <a:r>
              <a:rPr lang="en-US" dirty="0"/>
              <a:t>	Rigid boundary conditions have been defined in mounting hole of each housing. Real mechanism would be mounted to chassis with certain degree of flexibility, provided by silent-blocks. This could lead to slightly lower stress in certain parts. </a:t>
            </a:r>
          </a:p>
          <a:p>
            <a:pPr marL="201168" lvl="1" indent="0">
              <a:buNone/>
            </a:pPr>
            <a:r>
              <a:rPr lang="en-US" dirty="0"/>
              <a:t>	All input quantities (except crank’s angle of free rotation in parametric analysis) were considered as deterministic despite the fact that some of them are stochastic by their nature. To evaluate confidence intervals of gained results, some of the inputs should be defined.</a:t>
            </a:r>
          </a:p>
        </p:txBody>
      </p:sp>
    </p:spTree>
    <p:extLst>
      <p:ext uri="{BB962C8B-B14F-4D97-AF65-F5344CB8AC3E}">
        <p14:creationId xmlns:p14="http://schemas.microsoft.com/office/powerpoint/2010/main" val="2171997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8556D-D61A-4186-A33A-C53B32C53DC0}"/>
              </a:ext>
            </a:extLst>
          </p:cNvPr>
          <p:cNvSpPr>
            <a:spLocks noGrp="1"/>
          </p:cNvSpPr>
          <p:nvPr>
            <p:ph type="title"/>
          </p:nvPr>
        </p:nvSpPr>
        <p:spPr/>
        <p:txBody>
          <a:bodyPr/>
          <a:lstStyle/>
          <a:p>
            <a:r>
              <a:rPr lang="en-IN" dirty="0"/>
              <a:t>WORK BREAKDOWN</a:t>
            </a:r>
          </a:p>
        </p:txBody>
      </p:sp>
      <p:sp>
        <p:nvSpPr>
          <p:cNvPr id="6" name="Content Placeholder 2">
            <a:extLst>
              <a:ext uri="{FF2B5EF4-FFF2-40B4-BE49-F238E27FC236}">
                <a16:creationId xmlns:a16="http://schemas.microsoft.com/office/drawing/2014/main" id="{0A4B1705-0D5E-45C8-A84E-E8A0402E1FCF}"/>
              </a:ext>
            </a:extLst>
          </p:cNvPr>
          <p:cNvSpPr>
            <a:spLocks noGrp="1"/>
          </p:cNvSpPr>
          <p:nvPr>
            <p:ph idx="1"/>
          </p:nvPr>
        </p:nvSpPr>
        <p:spPr>
          <a:xfrm>
            <a:off x="1997138" y="2667378"/>
            <a:ext cx="8197723" cy="1523244"/>
          </a:xfrm>
        </p:spPr>
        <p:txBody>
          <a:bodyPr>
            <a:normAutofit/>
          </a:bodyPr>
          <a:lstStyle/>
          <a:p>
            <a:pPr marL="0" indent="0">
              <a:buNone/>
            </a:pPr>
            <a:r>
              <a:rPr lang="en-US" sz="2000" dirty="0"/>
              <a:t> Abhijith and Logesh    		</a:t>
            </a:r>
            <a:r>
              <a:rPr lang="en-US" sz="2000" dirty="0">
                <a:sym typeface="Wingdings" panose="05000000000000000000" pitchFamily="2" charset="2"/>
              </a:rPr>
              <a:t>	   Simulation</a:t>
            </a:r>
          </a:p>
          <a:p>
            <a:pPr marL="0" indent="0">
              <a:buNone/>
            </a:pPr>
            <a:r>
              <a:rPr lang="en-US" sz="2000" dirty="0">
                <a:sym typeface="Wingdings" panose="05000000000000000000" pitchFamily="2" charset="2"/>
              </a:rPr>
              <a:t> Shankar, Srikanth and Karthik		   Analysis</a:t>
            </a:r>
          </a:p>
          <a:p>
            <a:pPr marL="0" indent="0">
              <a:buNone/>
            </a:pPr>
            <a:r>
              <a:rPr lang="en-US" sz="2000" dirty="0">
                <a:sym typeface="Wingdings" panose="05000000000000000000" pitchFamily="2" charset="2"/>
              </a:rPr>
              <a:t> Nitish 				 	   Both Simulation and Analysis.</a:t>
            </a:r>
          </a:p>
        </p:txBody>
      </p:sp>
    </p:spTree>
    <p:extLst>
      <p:ext uri="{BB962C8B-B14F-4D97-AF65-F5344CB8AC3E}">
        <p14:creationId xmlns:p14="http://schemas.microsoft.com/office/powerpoint/2010/main" val="1075660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B1ECC-04E1-4BBC-A095-5FE1C291D275}"/>
              </a:ext>
            </a:extLst>
          </p:cNvPr>
          <p:cNvSpPr>
            <a:spLocks noGrp="1"/>
          </p:cNvSpPr>
          <p:nvPr>
            <p:ph type="title"/>
          </p:nvPr>
        </p:nvSpPr>
        <p:spPr>
          <a:xfrm>
            <a:off x="643464" y="390545"/>
            <a:ext cx="3517567" cy="1093503"/>
          </a:xfrm>
        </p:spPr>
        <p:txBody>
          <a:bodyPr/>
          <a:lstStyle/>
          <a:p>
            <a:r>
              <a:rPr lang="en-IN" dirty="0"/>
              <a:t>Wiper Mechanism</a:t>
            </a:r>
          </a:p>
        </p:txBody>
      </p:sp>
      <p:sp>
        <p:nvSpPr>
          <p:cNvPr id="4" name="Text Placeholder 3">
            <a:extLst>
              <a:ext uri="{FF2B5EF4-FFF2-40B4-BE49-F238E27FC236}">
                <a16:creationId xmlns:a16="http://schemas.microsoft.com/office/drawing/2014/main" id="{65906E6E-EE66-46D9-9F72-C0F71E4F27E8}"/>
              </a:ext>
            </a:extLst>
          </p:cNvPr>
          <p:cNvSpPr>
            <a:spLocks noGrp="1"/>
          </p:cNvSpPr>
          <p:nvPr>
            <p:ph type="body" sz="half" idx="2"/>
          </p:nvPr>
        </p:nvSpPr>
        <p:spPr>
          <a:xfrm>
            <a:off x="643465" y="1895912"/>
            <a:ext cx="3517567" cy="4211643"/>
          </a:xfrm>
        </p:spPr>
        <p:txBody>
          <a:bodyPr>
            <a:normAutofit fontScale="85000" lnSpcReduction="20000"/>
          </a:bodyPr>
          <a:lstStyle/>
          <a:p>
            <a:pPr marL="285750" indent="-285750">
              <a:buFont typeface="Arial" panose="020B0604020202020204" pitchFamily="34" charset="0"/>
              <a:buChar char="•"/>
            </a:pPr>
            <a:r>
              <a:rPr lang="en-IN" dirty="0">
                <a:solidFill>
                  <a:schemeClr val="bg1"/>
                </a:solidFill>
                <a:latin typeface="Arial" panose="020B0604020202020204" pitchFamily="34" charset="0"/>
                <a:cs typeface="Arial" panose="020B0604020202020204" pitchFamily="34" charset="0"/>
              </a:rPr>
              <a:t>Wipers work on an  inversion  mechanism of Basic 4-Bar mechanism, which is very analogous to Beam Engine mechanism.</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A windshield wiper is a device designed to remove rain, snow, ice, dirt or debris from a windshield. It is an essential device of nearly every motor vehicle with a cabin.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Cars usually come with two wipers in the front. Arms of windshield wipers are driven trough a mechanism hidden under its front hood. A purpose of the mechanism is to transfer rotation of the drive shaft to swing-like motion of wipers.</a:t>
            </a:r>
          </a:p>
          <a:p>
            <a:pPr marL="285750" indent="-285750">
              <a:buFont typeface="Arial" panose="020B0604020202020204" pitchFamily="34" charset="0"/>
              <a:buChar char="•"/>
            </a:pPr>
            <a:endParaRPr lang="en-IN"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p>
        </p:txBody>
      </p:sp>
      <p:pic>
        <p:nvPicPr>
          <p:cNvPr id="1026" name="Picture 2" descr="Wiper motor, linkage: how it works, symptoms, problems, testing">
            <a:extLst>
              <a:ext uri="{FF2B5EF4-FFF2-40B4-BE49-F238E27FC236}">
                <a16:creationId xmlns:a16="http://schemas.microsoft.com/office/drawing/2014/main" id="{A799A2BF-7D4B-490B-880D-F33CA12545C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59413" y="1484048"/>
            <a:ext cx="5927725" cy="3951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089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CF16E6-0979-4F89-8F90-1ADA375C707D}"/>
              </a:ext>
            </a:extLst>
          </p:cNvPr>
          <p:cNvSpPr>
            <a:spLocks noGrp="1"/>
          </p:cNvSpPr>
          <p:nvPr>
            <p:ph type="title"/>
          </p:nvPr>
        </p:nvSpPr>
        <p:spPr/>
        <p:txBody>
          <a:bodyPr>
            <a:normAutofit/>
          </a:bodyPr>
          <a:lstStyle/>
          <a:p>
            <a:r>
              <a:rPr lang="en-US" sz="4400" dirty="0">
                <a:cs typeface="Arial" panose="020B0604020202020204" pitchFamily="34" charset="0"/>
              </a:rPr>
              <a:t>How the wiper system works</a:t>
            </a:r>
            <a:endParaRPr lang="en-IN" sz="4400" dirty="0">
              <a:cs typeface="Arial" panose="020B0604020202020204" pitchFamily="34" charset="0"/>
            </a:endParaRPr>
          </a:p>
        </p:txBody>
      </p:sp>
      <p:sp>
        <p:nvSpPr>
          <p:cNvPr id="6" name="Content Placeholder 5">
            <a:extLst>
              <a:ext uri="{FF2B5EF4-FFF2-40B4-BE49-F238E27FC236}">
                <a16:creationId xmlns:a16="http://schemas.microsoft.com/office/drawing/2014/main" id="{73AB7978-B546-4CDD-90AB-56BA3E79A17B}"/>
              </a:ext>
            </a:extLst>
          </p:cNvPr>
          <p:cNvSpPr>
            <a:spLocks noGrp="1"/>
          </p:cNvSpPr>
          <p:nvPr>
            <p:ph idx="1"/>
          </p:nvPr>
        </p:nvSpPr>
        <p:spPr/>
        <p:txBody>
          <a:bodyPr>
            <a:normAutofit/>
          </a:bodyPr>
          <a:lstStyle/>
          <a:p>
            <a:pPr lvl="1"/>
            <a:endParaRPr lang="en-US" sz="2000" dirty="0">
              <a:cs typeface="Arial" panose="020B0604020202020204" pitchFamily="34" charset="0"/>
            </a:endParaRPr>
          </a:p>
          <a:p>
            <a:pPr lvl="1"/>
            <a:r>
              <a:rPr lang="en-US" sz="2000" dirty="0">
                <a:cs typeface="Arial" panose="020B0604020202020204" pitchFamily="34" charset="0"/>
              </a:rPr>
              <a:t>	When you turn the wiper on, the wiper switch sends the signal to the control module. The control module operates the wiper relay. The relay sends 12-volt power to the wiper motor. The motor rotates a little arm through links moves the wiper arms.</a:t>
            </a:r>
          </a:p>
          <a:p>
            <a:pPr lvl="1"/>
            <a:endParaRPr lang="en-US" sz="2000" dirty="0">
              <a:cs typeface="Arial" panose="020B0604020202020204" pitchFamily="34" charset="0"/>
            </a:endParaRPr>
          </a:p>
          <a:p>
            <a:pPr lvl="1"/>
            <a:r>
              <a:rPr lang="en-IN" sz="2000" dirty="0"/>
              <a:t>	This mechanism converts rotary motion of a motor to oscillatory motion which is responsible for back and forth movement of wiper blades.</a:t>
            </a:r>
            <a:endParaRPr lang="en-IN" sz="2000" dirty="0">
              <a:cs typeface="Arial" panose="020B0604020202020204" pitchFamily="34" charset="0"/>
            </a:endParaRPr>
          </a:p>
        </p:txBody>
      </p:sp>
    </p:spTree>
    <p:extLst>
      <p:ext uri="{BB962C8B-B14F-4D97-AF65-F5344CB8AC3E}">
        <p14:creationId xmlns:p14="http://schemas.microsoft.com/office/powerpoint/2010/main" val="2050526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0D62C-E083-424B-8AAD-094B81018170}"/>
              </a:ext>
            </a:extLst>
          </p:cNvPr>
          <p:cNvSpPr>
            <a:spLocks noGrp="1"/>
          </p:cNvSpPr>
          <p:nvPr>
            <p:ph type="title"/>
          </p:nvPr>
        </p:nvSpPr>
        <p:spPr/>
        <p:txBody>
          <a:bodyPr/>
          <a:lstStyle/>
          <a:p>
            <a:r>
              <a:rPr lang="en-US" dirty="0"/>
              <a:t>Recent Wiper Systems</a:t>
            </a:r>
          </a:p>
        </p:txBody>
      </p:sp>
      <p:pic>
        <p:nvPicPr>
          <p:cNvPr id="4" name="Content Placeholder 3">
            <a:extLst>
              <a:ext uri="{FF2B5EF4-FFF2-40B4-BE49-F238E27FC236}">
                <a16:creationId xmlns:a16="http://schemas.microsoft.com/office/drawing/2014/main" id="{21C32D44-D56C-48C6-A7F3-7DA5495DC1F7}"/>
              </a:ext>
            </a:extLst>
          </p:cNvPr>
          <p:cNvPicPr>
            <a:picLocks noGrp="1" noChangeAspect="1"/>
          </p:cNvPicPr>
          <p:nvPr>
            <p:ph idx="1"/>
          </p:nvPr>
        </p:nvPicPr>
        <p:blipFill>
          <a:blip r:embed="rId2"/>
          <a:stretch>
            <a:fillRect/>
          </a:stretch>
        </p:blipFill>
        <p:spPr>
          <a:xfrm>
            <a:off x="284553" y="2449220"/>
            <a:ext cx="6599492" cy="3078747"/>
          </a:xfrm>
          <a:prstGeom prst="rect">
            <a:avLst/>
          </a:prstGeom>
        </p:spPr>
      </p:pic>
      <p:sp>
        <p:nvSpPr>
          <p:cNvPr id="5" name="Rectangle 4">
            <a:extLst>
              <a:ext uri="{FF2B5EF4-FFF2-40B4-BE49-F238E27FC236}">
                <a16:creationId xmlns:a16="http://schemas.microsoft.com/office/drawing/2014/main" id="{145E00FD-0B02-435F-98EE-684B85C42732}"/>
              </a:ext>
            </a:extLst>
          </p:cNvPr>
          <p:cNvSpPr/>
          <p:nvPr/>
        </p:nvSpPr>
        <p:spPr>
          <a:xfrm>
            <a:off x="4882806" y="5712633"/>
            <a:ext cx="2487348" cy="369332"/>
          </a:xfrm>
          <a:prstGeom prst="rect">
            <a:avLst/>
          </a:prstGeom>
        </p:spPr>
        <p:txBody>
          <a:bodyPr wrap="none">
            <a:spAutoFit/>
          </a:bodyPr>
          <a:lstStyle/>
          <a:p>
            <a:r>
              <a:rPr lang="en-US" b="1" i="1" dirty="0">
                <a:solidFill>
                  <a:srgbClr val="002060"/>
                </a:solidFill>
              </a:rPr>
              <a:t>Frequent wipers layouts</a:t>
            </a:r>
          </a:p>
        </p:txBody>
      </p:sp>
      <p:pic>
        <p:nvPicPr>
          <p:cNvPr id="6" name="Picture 5">
            <a:extLst>
              <a:ext uri="{FF2B5EF4-FFF2-40B4-BE49-F238E27FC236}">
                <a16:creationId xmlns:a16="http://schemas.microsoft.com/office/drawing/2014/main" id="{7D747EB2-E8B6-4012-BF85-7C9446829FA9}"/>
              </a:ext>
            </a:extLst>
          </p:cNvPr>
          <p:cNvPicPr>
            <a:picLocks noChangeAspect="1"/>
          </p:cNvPicPr>
          <p:nvPr/>
        </p:nvPicPr>
        <p:blipFill>
          <a:blip r:embed="rId3"/>
          <a:stretch>
            <a:fillRect/>
          </a:stretch>
        </p:blipFill>
        <p:spPr>
          <a:xfrm>
            <a:off x="7252094" y="2168456"/>
            <a:ext cx="3903586" cy="3544177"/>
          </a:xfrm>
          <a:prstGeom prst="rect">
            <a:avLst/>
          </a:prstGeom>
        </p:spPr>
      </p:pic>
    </p:spTree>
    <p:extLst>
      <p:ext uri="{BB962C8B-B14F-4D97-AF65-F5344CB8AC3E}">
        <p14:creationId xmlns:p14="http://schemas.microsoft.com/office/powerpoint/2010/main" val="2978197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0517F-633F-4598-9AF3-04E656C84B5B}"/>
              </a:ext>
            </a:extLst>
          </p:cNvPr>
          <p:cNvSpPr>
            <a:spLocks noGrp="1"/>
          </p:cNvSpPr>
          <p:nvPr>
            <p:ph type="title"/>
          </p:nvPr>
        </p:nvSpPr>
        <p:spPr/>
        <p:txBody>
          <a:bodyPr/>
          <a:lstStyle/>
          <a:p>
            <a:r>
              <a:rPr lang="en-US" dirty="0"/>
              <a:t>Parts of Wipers</a:t>
            </a:r>
          </a:p>
        </p:txBody>
      </p:sp>
      <p:sp>
        <p:nvSpPr>
          <p:cNvPr id="3" name="Content Placeholder 2">
            <a:extLst>
              <a:ext uri="{FF2B5EF4-FFF2-40B4-BE49-F238E27FC236}">
                <a16:creationId xmlns:a16="http://schemas.microsoft.com/office/drawing/2014/main" id="{E8497FEC-9E46-46F3-A841-C9FAC264BE0D}"/>
              </a:ext>
            </a:extLst>
          </p:cNvPr>
          <p:cNvSpPr>
            <a:spLocks noGrp="1"/>
          </p:cNvSpPr>
          <p:nvPr>
            <p:ph idx="1"/>
          </p:nvPr>
        </p:nvSpPr>
        <p:spPr>
          <a:xfrm>
            <a:off x="1097280" y="2108201"/>
            <a:ext cx="10058400" cy="1606549"/>
          </a:xfrm>
        </p:spPr>
        <p:txBody>
          <a:bodyPr>
            <a:normAutofit lnSpcReduction="10000"/>
          </a:bodyPr>
          <a:lstStyle/>
          <a:p>
            <a:r>
              <a:rPr lang="en-US" dirty="0"/>
              <a:t>Motion of the mechanism is provided by an electric motor [1] and gearbox [7] , which transfers torque to a crank [9] . The crank is tightened to shaft with hex nut. Its rotation is transferred by a short conrod (connecting rod) [6] to the driver’s lever [8] and from there to passenger’s lever [4] by a long conrod [5] . Motor with gearbox is mounted on a bracket [3] . Whole assembly is fixed to car’s chassis trough housings [10] and [11] which are connected by a connecting tube [2] .</a:t>
            </a:r>
          </a:p>
        </p:txBody>
      </p:sp>
      <p:pic>
        <p:nvPicPr>
          <p:cNvPr id="4" name="Picture 3">
            <a:extLst>
              <a:ext uri="{FF2B5EF4-FFF2-40B4-BE49-F238E27FC236}">
                <a16:creationId xmlns:a16="http://schemas.microsoft.com/office/drawing/2014/main" id="{4B2FDDB5-F0D6-4266-8F4D-9FF47BBCE5CD}"/>
              </a:ext>
            </a:extLst>
          </p:cNvPr>
          <p:cNvPicPr>
            <a:picLocks noChangeAspect="1"/>
          </p:cNvPicPr>
          <p:nvPr/>
        </p:nvPicPr>
        <p:blipFill>
          <a:blip r:embed="rId2"/>
          <a:stretch>
            <a:fillRect/>
          </a:stretch>
        </p:blipFill>
        <p:spPr>
          <a:xfrm>
            <a:off x="1097280" y="3714751"/>
            <a:ext cx="4621820" cy="2239590"/>
          </a:xfrm>
          <a:prstGeom prst="rect">
            <a:avLst/>
          </a:prstGeom>
        </p:spPr>
      </p:pic>
      <p:pic>
        <p:nvPicPr>
          <p:cNvPr id="5" name="Picture 4">
            <a:extLst>
              <a:ext uri="{FF2B5EF4-FFF2-40B4-BE49-F238E27FC236}">
                <a16:creationId xmlns:a16="http://schemas.microsoft.com/office/drawing/2014/main" id="{9F367B65-788E-48B7-AC09-14BC4C84C031}"/>
              </a:ext>
            </a:extLst>
          </p:cNvPr>
          <p:cNvPicPr>
            <a:picLocks noChangeAspect="1"/>
          </p:cNvPicPr>
          <p:nvPr/>
        </p:nvPicPr>
        <p:blipFill>
          <a:blip r:embed="rId3"/>
          <a:stretch>
            <a:fillRect/>
          </a:stretch>
        </p:blipFill>
        <p:spPr>
          <a:xfrm>
            <a:off x="6472901" y="3714750"/>
            <a:ext cx="4682779" cy="2239590"/>
          </a:xfrm>
          <a:prstGeom prst="rect">
            <a:avLst/>
          </a:prstGeom>
        </p:spPr>
      </p:pic>
      <p:sp>
        <p:nvSpPr>
          <p:cNvPr id="6" name="Rectangle 5">
            <a:extLst>
              <a:ext uri="{FF2B5EF4-FFF2-40B4-BE49-F238E27FC236}">
                <a16:creationId xmlns:a16="http://schemas.microsoft.com/office/drawing/2014/main" id="{F7A63C1C-01EE-48AB-A90D-632E19E0DB9E}"/>
              </a:ext>
            </a:extLst>
          </p:cNvPr>
          <p:cNvSpPr/>
          <p:nvPr/>
        </p:nvSpPr>
        <p:spPr>
          <a:xfrm>
            <a:off x="2732396" y="5954340"/>
            <a:ext cx="1351588" cy="369332"/>
          </a:xfrm>
          <a:prstGeom prst="rect">
            <a:avLst/>
          </a:prstGeom>
        </p:spPr>
        <p:txBody>
          <a:bodyPr wrap="none">
            <a:spAutoFit/>
          </a:bodyPr>
          <a:lstStyle/>
          <a:p>
            <a:r>
              <a:rPr lang="en-US" b="1" i="1" dirty="0">
                <a:solidFill>
                  <a:srgbClr val="002060"/>
                </a:solidFill>
              </a:rPr>
              <a:t>Frontal view</a:t>
            </a:r>
          </a:p>
        </p:txBody>
      </p:sp>
      <p:sp>
        <p:nvSpPr>
          <p:cNvPr id="7" name="Rectangle 6">
            <a:extLst>
              <a:ext uri="{FF2B5EF4-FFF2-40B4-BE49-F238E27FC236}">
                <a16:creationId xmlns:a16="http://schemas.microsoft.com/office/drawing/2014/main" id="{A3C74479-EEA2-4666-8C10-DE121205249B}"/>
              </a:ext>
            </a:extLst>
          </p:cNvPr>
          <p:cNvSpPr/>
          <p:nvPr/>
        </p:nvSpPr>
        <p:spPr>
          <a:xfrm>
            <a:off x="8138496" y="5954340"/>
            <a:ext cx="1134670" cy="369332"/>
          </a:xfrm>
          <a:prstGeom prst="rect">
            <a:avLst/>
          </a:prstGeom>
        </p:spPr>
        <p:txBody>
          <a:bodyPr wrap="none">
            <a:spAutoFit/>
          </a:bodyPr>
          <a:lstStyle/>
          <a:p>
            <a:r>
              <a:rPr lang="en-US" b="1" i="1" dirty="0">
                <a:solidFill>
                  <a:srgbClr val="002060"/>
                </a:solidFill>
              </a:rPr>
              <a:t>Rear view</a:t>
            </a:r>
          </a:p>
        </p:txBody>
      </p:sp>
    </p:spTree>
    <p:extLst>
      <p:ext uri="{BB962C8B-B14F-4D97-AF65-F5344CB8AC3E}">
        <p14:creationId xmlns:p14="http://schemas.microsoft.com/office/powerpoint/2010/main" val="3282709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C420-14D2-495E-B3F6-FEAE6CAA7AE3}"/>
              </a:ext>
            </a:extLst>
          </p:cNvPr>
          <p:cNvSpPr>
            <a:spLocks noGrp="1"/>
          </p:cNvSpPr>
          <p:nvPr>
            <p:ph type="title"/>
          </p:nvPr>
        </p:nvSpPr>
        <p:spPr/>
        <p:txBody>
          <a:bodyPr/>
          <a:lstStyle/>
          <a:p>
            <a:r>
              <a:rPr lang="en-IN" dirty="0"/>
              <a:t>Analysis – Single Wiper</a:t>
            </a:r>
          </a:p>
        </p:txBody>
      </p:sp>
      <p:pic>
        <p:nvPicPr>
          <p:cNvPr id="4" name="Picture 3">
            <a:extLst>
              <a:ext uri="{FF2B5EF4-FFF2-40B4-BE49-F238E27FC236}">
                <a16:creationId xmlns:a16="http://schemas.microsoft.com/office/drawing/2014/main" id="{7F8AF71D-3820-4575-953B-FB89134063E6}"/>
              </a:ext>
            </a:extLst>
          </p:cNvPr>
          <p:cNvPicPr>
            <a:picLocks noChangeAspect="1"/>
          </p:cNvPicPr>
          <p:nvPr/>
        </p:nvPicPr>
        <p:blipFill>
          <a:blip r:embed="rId2"/>
          <a:stretch>
            <a:fillRect/>
          </a:stretch>
        </p:blipFill>
        <p:spPr>
          <a:xfrm>
            <a:off x="793021" y="2091495"/>
            <a:ext cx="2609865" cy="536165"/>
          </a:xfrm>
          <a:prstGeom prst="rect">
            <a:avLst/>
          </a:prstGeom>
        </p:spPr>
      </p:pic>
      <p:sp>
        <p:nvSpPr>
          <p:cNvPr id="5" name="TextBox 4">
            <a:extLst>
              <a:ext uri="{FF2B5EF4-FFF2-40B4-BE49-F238E27FC236}">
                <a16:creationId xmlns:a16="http://schemas.microsoft.com/office/drawing/2014/main" id="{5A59CA42-622A-4C56-BE7C-2ADD5B99A615}"/>
              </a:ext>
            </a:extLst>
          </p:cNvPr>
          <p:cNvSpPr txBox="1"/>
          <p:nvPr/>
        </p:nvSpPr>
        <p:spPr>
          <a:xfrm>
            <a:off x="3776967" y="2359578"/>
            <a:ext cx="7272995" cy="707886"/>
          </a:xfrm>
          <a:prstGeom prst="rect">
            <a:avLst/>
          </a:prstGeom>
          <a:noFill/>
        </p:spPr>
        <p:txBody>
          <a:bodyPr wrap="square" rtlCol="0">
            <a:spAutoFit/>
          </a:bodyPr>
          <a:lstStyle/>
          <a:p>
            <a:r>
              <a:rPr lang="en-GB" sz="2000" dirty="0"/>
              <a:t>The base vector      will be a constant and also(           ). Here crank is the driver then      will be given. We need to find other angles</a:t>
            </a:r>
          </a:p>
        </p:txBody>
      </p:sp>
      <p:pic>
        <p:nvPicPr>
          <p:cNvPr id="6" name="Picture 5">
            <a:extLst>
              <a:ext uri="{FF2B5EF4-FFF2-40B4-BE49-F238E27FC236}">
                <a16:creationId xmlns:a16="http://schemas.microsoft.com/office/drawing/2014/main" id="{B443C544-926F-4324-9DB7-8EA5692DF6F2}"/>
              </a:ext>
            </a:extLst>
          </p:cNvPr>
          <p:cNvPicPr>
            <a:picLocks noChangeAspect="1"/>
          </p:cNvPicPr>
          <p:nvPr/>
        </p:nvPicPr>
        <p:blipFill>
          <a:blip r:embed="rId3"/>
          <a:stretch>
            <a:fillRect/>
          </a:stretch>
        </p:blipFill>
        <p:spPr>
          <a:xfrm>
            <a:off x="5549420" y="2359578"/>
            <a:ext cx="315639" cy="438029"/>
          </a:xfrm>
          <a:prstGeom prst="rect">
            <a:avLst/>
          </a:prstGeom>
        </p:spPr>
      </p:pic>
      <p:pic>
        <p:nvPicPr>
          <p:cNvPr id="7" name="Picture 6">
            <a:extLst>
              <a:ext uri="{FF2B5EF4-FFF2-40B4-BE49-F238E27FC236}">
                <a16:creationId xmlns:a16="http://schemas.microsoft.com/office/drawing/2014/main" id="{F8133D25-96DA-4A64-AB63-4BD4638DFB13}"/>
              </a:ext>
            </a:extLst>
          </p:cNvPr>
          <p:cNvPicPr>
            <a:picLocks noChangeAspect="1"/>
          </p:cNvPicPr>
          <p:nvPr/>
        </p:nvPicPr>
        <p:blipFill>
          <a:blip r:embed="rId4"/>
          <a:stretch>
            <a:fillRect/>
          </a:stretch>
        </p:blipFill>
        <p:spPr>
          <a:xfrm>
            <a:off x="5707239" y="2667356"/>
            <a:ext cx="315639" cy="438030"/>
          </a:xfrm>
          <a:prstGeom prst="rect">
            <a:avLst/>
          </a:prstGeom>
        </p:spPr>
      </p:pic>
      <p:pic>
        <p:nvPicPr>
          <p:cNvPr id="8" name="Picture 7">
            <a:extLst>
              <a:ext uri="{FF2B5EF4-FFF2-40B4-BE49-F238E27FC236}">
                <a16:creationId xmlns:a16="http://schemas.microsoft.com/office/drawing/2014/main" id="{40A78BE0-CFB1-45F5-81C2-49D7FF58E8A9}"/>
              </a:ext>
            </a:extLst>
          </p:cNvPr>
          <p:cNvPicPr>
            <a:picLocks noChangeAspect="1"/>
          </p:cNvPicPr>
          <p:nvPr/>
        </p:nvPicPr>
        <p:blipFill>
          <a:blip r:embed="rId5"/>
          <a:stretch>
            <a:fillRect/>
          </a:stretch>
        </p:blipFill>
        <p:spPr>
          <a:xfrm>
            <a:off x="793021" y="3674819"/>
            <a:ext cx="4394778" cy="438237"/>
          </a:xfrm>
          <a:prstGeom prst="rect">
            <a:avLst/>
          </a:prstGeom>
        </p:spPr>
      </p:pic>
      <p:pic>
        <p:nvPicPr>
          <p:cNvPr id="9" name="Picture 8">
            <a:extLst>
              <a:ext uri="{FF2B5EF4-FFF2-40B4-BE49-F238E27FC236}">
                <a16:creationId xmlns:a16="http://schemas.microsoft.com/office/drawing/2014/main" id="{7F3E8B5D-AE41-4513-8EC9-9BA4CB150864}"/>
              </a:ext>
            </a:extLst>
          </p:cNvPr>
          <p:cNvPicPr>
            <a:picLocks noChangeAspect="1"/>
          </p:cNvPicPr>
          <p:nvPr/>
        </p:nvPicPr>
        <p:blipFill>
          <a:blip r:embed="rId6"/>
          <a:stretch>
            <a:fillRect/>
          </a:stretch>
        </p:blipFill>
        <p:spPr>
          <a:xfrm>
            <a:off x="793021" y="4221733"/>
            <a:ext cx="4234464" cy="436627"/>
          </a:xfrm>
          <a:prstGeom prst="rect">
            <a:avLst/>
          </a:prstGeom>
        </p:spPr>
      </p:pic>
      <p:pic>
        <p:nvPicPr>
          <p:cNvPr id="10" name="Picture 9">
            <a:extLst>
              <a:ext uri="{FF2B5EF4-FFF2-40B4-BE49-F238E27FC236}">
                <a16:creationId xmlns:a16="http://schemas.microsoft.com/office/drawing/2014/main" id="{9358AE85-A12F-4968-B84F-C14218D2C87B}"/>
              </a:ext>
            </a:extLst>
          </p:cNvPr>
          <p:cNvPicPr>
            <a:picLocks noChangeAspect="1"/>
          </p:cNvPicPr>
          <p:nvPr/>
        </p:nvPicPr>
        <p:blipFill>
          <a:blip r:embed="rId7"/>
          <a:stretch>
            <a:fillRect/>
          </a:stretch>
        </p:blipFill>
        <p:spPr>
          <a:xfrm>
            <a:off x="7949142" y="3849338"/>
            <a:ext cx="3656753" cy="2367418"/>
          </a:xfrm>
          <a:prstGeom prst="rect">
            <a:avLst/>
          </a:prstGeom>
        </p:spPr>
      </p:pic>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69AC495C-D784-4C9C-A042-E097D6971398}"/>
                  </a:ext>
                </a:extLst>
              </p:cNvPr>
              <p:cNvSpPr/>
              <p:nvPr/>
            </p:nvSpPr>
            <p:spPr>
              <a:xfrm>
                <a:off x="8814410" y="2393926"/>
                <a:ext cx="89088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IN" i="1" smtClean="0">
                              <a:latin typeface="Cambria Math" panose="02040503050406030204" pitchFamily="18" charset="0"/>
                            </a:rPr>
                          </m:ctrlPr>
                        </m:sSubPr>
                        <m:e>
                          <m:r>
                            <a:rPr lang="en-IN" i="1">
                              <a:latin typeface="Cambria Math" panose="02040503050406030204" pitchFamily="18" charset="0"/>
                            </a:rPr>
                            <m:t>𝜃</m:t>
                          </m:r>
                        </m:e>
                        <m:sub>
                          <m:r>
                            <a:rPr lang="en-IN" i="0">
                              <a:latin typeface="Cambria Math" panose="02040503050406030204" pitchFamily="18" charset="0"/>
                            </a:rPr>
                            <m:t>1</m:t>
                          </m:r>
                        </m:sub>
                      </m:sSub>
                      <m:r>
                        <a:rPr lang="en-US" b="0" i="1" smtClean="0">
                          <a:latin typeface="Cambria Math" panose="02040503050406030204" pitchFamily="18" charset="0"/>
                        </a:rPr>
                        <m:t>=0</m:t>
                      </m:r>
                    </m:oMath>
                  </m:oMathPara>
                </a14:m>
                <a:endParaRPr lang="en-IN" dirty="0"/>
              </a:p>
            </p:txBody>
          </p:sp>
        </mc:Choice>
        <mc:Fallback xmlns="">
          <p:sp>
            <p:nvSpPr>
              <p:cNvPr id="11" name="Rectangle 10">
                <a:extLst>
                  <a:ext uri="{FF2B5EF4-FFF2-40B4-BE49-F238E27FC236}">
                    <a16:creationId xmlns:a16="http://schemas.microsoft.com/office/drawing/2014/main" id="{69AC495C-D784-4C9C-A042-E097D6971398}"/>
                  </a:ext>
                </a:extLst>
              </p:cNvPr>
              <p:cNvSpPr>
                <a:spLocks noRot="1" noChangeAspect="1" noMove="1" noResize="1" noEditPoints="1" noAdjustHandles="1" noChangeArrowheads="1" noChangeShapeType="1" noTextEdit="1"/>
              </p:cNvSpPr>
              <p:nvPr/>
            </p:nvSpPr>
            <p:spPr>
              <a:xfrm>
                <a:off x="8814410" y="2393926"/>
                <a:ext cx="890885" cy="369332"/>
              </a:xfrm>
              <a:prstGeom prst="rect">
                <a:avLst/>
              </a:prstGeom>
              <a:blipFill>
                <a:blip r:embed="rId8"/>
                <a:stretch>
                  <a:fillRect b="-1667"/>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0CC05070-0DB9-45F2-83BE-6DB48D7AAB49}"/>
              </a:ext>
            </a:extLst>
          </p:cNvPr>
          <p:cNvPicPr>
            <a:picLocks noChangeAspect="1"/>
          </p:cNvPicPr>
          <p:nvPr/>
        </p:nvPicPr>
        <p:blipFill>
          <a:blip r:embed="rId9"/>
          <a:stretch>
            <a:fillRect/>
          </a:stretch>
        </p:blipFill>
        <p:spPr>
          <a:xfrm>
            <a:off x="793021" y="5599197"/>
            <a:ext cx="2663341" cy="389477"/>
          </a:xfrm>
          <a:prstGeom prst="rect">
            <a:avLst/>
          </a:prstGeom>
        </p:spPr>
      </p:pic>
      <p:pic>
        <p:nvPicPr>
          <p:cNvPr id="13" name="Picture 12">
            <a:extLst>
              <a:ext uri="{FF2B5EF4-FFF2-40B4-BE49-F238E27FC236}">
                <a16:creationId xmlns:a16="http://schemas.microsoft.com/office/drawing/2014/main" id="{688256BD-CA4C-4D2E-AA04-106B112B8D42}"/>
              </a:ext>
            </a:extLst>
          </p:cNvPr>
          <p:cNvPicPr>
            <a:picLocks noChangeAspect="1"/>
          </p:cNvPicPr>
          <p:nvPr/>
        </p:nvPicPr>
        <p:blipFill>
          <a:blip r:embed="rId10"/>
          <a:stretch>
            <a:fillRect/>
          </a:stretch>
        </p:blipFill>
        <p:spPr>
          <a:xfrm>
            <a:off x="793021" y="3109943"/>
            <a:ext cx="9618461" cy="489375"/>
          </a:xfrm>
          <a:prstGeom prst="rect">
            <a:avLst/>
          </a:prstGeom>
        </p:spPr>
      </p:pic>
      <p:pic>
        <p:nvPicPr>
          <p:cNvPr id="14" name="Picture 13">
            <a:extLst>
              <a:ext uri="{FF2B5EF4-FFF2-40B4-BE49-F238E27FC236}">
                <a16:creationId xmlns:a16="http://schemas.microsoft.com/office/drawing/2014/main" id="{4CF3318D-3678-4CE8-8543-4EF873D1E935}"/>
              </a:ext>
            </a:extLst>
          </p:cNvPr>
          <p:cNvPicPr>
            <a:picLocks noChangeAspect="1"/>
          </p:cNvPicPr>
          <p:nvPr/>
        </p:nvPicPr>
        <p:blipFill rotWithShape="1">
          <a:blip r:embed="rId11"/>
          <a:srcRect r="57653" b="7401"/>
          <a:stretch/>
        </p:blipFill>
        <p:spPr>
          <a:xfrm>
            <a:off x="793021" y="4658360"/>
            <a:ext cx="5162847" cy="402052"/>
          </a:xfrm>
          <a:prstGeom prst="rect">
            <a:avLst/>
          </a:prstGeom>
        </p:spPr>
      </p:pic>
      <p:pic>
        <p:nvPicPr>
          <p:cNvPr id="15" name="Picture 14">
            <a:extLst>
              <a:ext uri="{FF2B5EF4-FFF2-40B4-BE49-F238E27FC236}">
                <a16:creationId xmlns:a16="http://schemas.microsoft.com/office/drawing/2014/main" id="{03AA0BF0-876D-4210-961F-8E4CDA307DF6}"/>
              </a:ext>
            </a:extLst>
          </p:cNvPr>
          <p:cNvPicPr>
            <a:picLocks noChangeAspect="1"/>
          </p:cNvPicPr>
          <p:nvPr/>
        </p:nvPicPr>
        <p:blipFill rotWithShape="1">
          <a:blip r:embed="rId11"/>
          <a:srcRect l="42230" t="-2245"/>
          <a:stretch/>
        </p:blipFill>
        <p:spPr>
          <a:xfrm>
            <a:off x="1220860" y="5020088"/>
            <a:ext cx="7043449" cy="443938"/>
          </a:xfrm>
          <a:prstGeom prst="rect">
            <a:avLst/>
          </a:prstGeom>
        </p:spPr>
      </p:pic>
    </p:spTree>
    <p:extLst>
      <p:ext uri="{BB962C8B-B14F-4D97-AF65-F5344CB8AC3E}">
        <p14:creationId xmlns:p14="http://schemas.microsoft.com/office/powerpoint/2010/main" val="17126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E09058-47C5-4680-B351-FBDCD64CD7DC}"/>
              </a:ext>
            </a:extLst>
          </p:cNvPr>
          <p:cNvPicPr>
            <a:picLocks noChangeAspect="1"/>
          </p:cNvPicPr>
          <p:nvPr/>
        </p:nvPicPr>
        <p:blipFill>
          <a:blip r:embed="rId2"/>
          <a:stretch>
            <a:fillRect/>
          </a:stretch>
        </p:blipFill>
        <p:spPr>
          <a:xfrm>
            <a:off x="455838" y="2132874"/>
            <a:ext cx="1278822" cy="725046"/>
          </a:xfrm>
          <a:prstGeom prst="rect">
            <a:avLst/>
          </a:prstGeom>
        </p:spPr>
      </p:pic>
      <p:pic>
        <p:nvPicPr>
          <p:cNvPr id="3" name="Picture 2">
            <a:extLst>
              <a:ext uri="{FF2B5EF4-FFF2-40B4-BE49-F238E27FC236}">
                <a16:creationId xmlns:a16="http://schemas.microsoft.com/office/drawing/2014/main" id="{DD0F2E9D-0D8A-487A-86A5-5EC11B995F00}"/>
              </a:ext>
            </a:extLst>
          </p:cNvPr>
          <p:cNvPicPr>
            <a:picLocks noChangeAspect="1"/>
          </p:cNvPicPr>
          <p:nvPr/>
        </p:nvPicPr>
        <p:blipFill>
          <a:blip r:embed="rId3"/>
          <a:stretch>
            <a:fillRect/>
          </a:stretch>
        </p:blipFill>
        <p:spPr>
          <a:xfrm>
            <a:off x="2206962" y="2169997"/>
            <a:ext cx="1435246" cy="665955"/>
          </a:xfrm>
          <a:prstGeom prst="rect">
            <a:avLst/>
          </a:prstGeom>
        </p:spPr>
      </p:pic>
      <p:pic>
        <p:nvPicPr>
          <p:cNvPr id="4" name="Picture 3">
            <a:extLst>
              <a:ext uri="{FF2B5EF4-FFF2-40B4-BE49-F238E27FC236}">
                <a16:creationId xmlns:a16="http://schemas.microsoft.com/office/drawing/2014/main" id="{3C17B5D2-C98C-4E18-88A0-C39451CE389E}"/>
              </a:ext>
            </a:extLst>
          </p:cNvPr>
          <p:cNvPicPr>
            <a:picLocks noChangeAspect="1"/>
          </p:cNvPicPr>
          <p:nvPr/>
        </p:nvPicPr>
        <p:blipFill>
          <a:blip r:embed="rId4"/>
          <a:stretch>
            <a:fillRect/>
          </a:stretch>
        </p:blipFill>
        <p:spPr>
          <a:xfrm>
            <a:off x="4114510" y="2129683"/>
            <a:ext cx="1406704" cy="678721"/>
          </a:xfrm>
          <a:prstGeom prst="rect">
            <a:avLst/>
          </a:prstGeom>
        </p:spPr>
      </p:pic>
      <p:pic>
        <p:nvPicPr>
          <p:cNvPr id="5" name="Picture 4">
            <a:extLst>
              <a:ext uri="{FF2B5EF4-FFF2-40B4-BE49-F238E27FC236}">
                <a16:creationId xmlns:a16="http://schemas.microsoft.com/office/drawing/2014/main" id="{062BFB99-D647-459D-975A-20673830BC79}"/>
              </a:ext>
            </a:extLst>
          </p:cNvPr>
          <p:cNvPicPr>
            <a:picLocks noChangeAspect="1"/>
          </p:cNvPicPr>
          <p:nvPr/>
        </p:nvPicPr>
        <p:blipFill>
          <a:blip r:embed="rId5"/>
          <a:stretch>
            <a:fillRect/>
          </a:stretch>
        </p:blipFill>
        <p:spPr>
          <a:xfrm>
            <a:off x="455838" y="3095898"/>
            <a:ext cx="3795437" cy="486121"/>
          </a:xfrm>
          <a:prstGeom prst="rect">
            <a:avLst/>
          </a:prstGeom>
        </p:spPr>
      </p:pic>
      <p:pic>
        <p:nvPicPr>
          <p:cNvPr id="6" name="Picture 5">
            <a:extLst>
              <a:ext uri="{FF2B5EF4-FFF2-40B4-BE49-F238E27FC236}">
                <a16:creationId xmlns:a16="http://schemas.microsoft.com/office/drawing/2014/main" id="{8F2DB783-7737-4AFD-8F2B-097048DD9E6E}"/>
              </a:ext>
            </a:extLst>
          </p:cNvPr>
          <p:cNvPicPr>
            <a:picLocks noChangeAspect="1"/>
          </p:cNvPicPr>
          <p:nvPr/>
        </p:nvPicPr>
        <p:blipFill>
          <a:blip r:embed="rId6"/>
          <a:stretch>
            <a:fillRect/>
          </a:stretch>
        </p:blipFill>
        <p:spPr>
          <a:xfrm>
            <a:off x="1997966" y="3869513"/>
            <a:ext cx="2517299" cy="844886"/>
          </a:xfrm>
          <a:prstGeom prst="rect">
            <a:avLst/>
          </a:prstGeom>
        </p:spPr>
      </p:pic>
      <p:pic>
        <p:nvPicPr>
          <p:cNvPr id="7" name="Picture 6">
            <a:extLst>
              <a:ext uri="{FF2B5EF4-FFF2-40B4-BE49-F238E27FC236}">
                <a16:creationId xmlns:a16="http://schemas.microsoft.com/office/drawing/2014/main" id="{173F2877-A31A-4F76-A682-EB0D73C7575C}"/>
              </a:ext>
            </a:extLst>
          </p:cNvPr>
          <p:cNvPicPr>
            <a:picLocks noChangeAspect="1"/>
          </p:cNvPicPr>
          <p:nvPr/>
        </p:nvPicPr>
        <p:blipFill>
          <a:blip r:embed="rId7"/>
          <a:stretch>
            <a:fillRect/>
          </a:stretch>
        </p:blipFill>
        <p:spPr>
          <a:xfrm>
            <a:off x="728213" y="5001893"/>
            <a:ext cx="4595523" cy="844887"/>
          </a:xfrm>
          <a:prstGeom prst="rect">
            <a:avLst/>
          </a:prstGeom>
        </p:spPr>
      </p:pic>
      <p:pic>
        <p:nvPicPr>
          <p:cNvPr id="8" name="Picture 7">
            <a:extLst>
              <a:ext uri="{FF2B5EF4-FFF2-40B4-BE49-F238E27FC236}">
                <a16:creationId xmlns:a16="http://schemas.microsoft.com/office/drawing/2014/main" id="{B8549B16-E674-452C-A924-9A3E241C6D7F}"/>
              </a:ext>
            </a:extLst>
          </p:cNvPr>
          <p:cNvPicPr>
            <a:picLocks noChangeAspect="1"/>
          </p:cNvPicPr>
          <p:nvPr/>
        </p:nvPicPr>
        <p:blipFill>
          <a:blip r:embed="rId8"/>
          <a:stretch>
            <a:fillRect/>
          </a:stretch>
        </p:blipFill>
        <p:spPr>
          <a:xfrm>
            <a:off x="509941" y="527133"/>
            <a:ext cx="6264533" cy="1355370"/>
          </a:xfrm>
          <a:prstGeom prst="rect">
            <a:avLst/>
          </a:prstGeom>
        </p:spPr>
      </p:pic>
      <p:pic>
        <p:nvPicPr>
          <p:cNvPr id="9" name="Picture 8">
            <a:extLst>
              <a:ext uri="{FF2B5EF4-FFF2-40B4-BE49-F238E27FC236}">
                <a16:creationId xmlns:a16="http://schemas.microsoft.com/office/drawing/2014/main" id="{14275B90-F8EF-4641-A26B-DCBEE065E4CA}"/>
              </a:ext>
            </a:extLst>
          </p:cNvPr>
          <p:cNvPicPr>
            <a:picLocks noChangeAspect="1"/>
          </p:cNvPicPr>
          <p:nvPr/>
        </p:nvPicPr>
        <p:blipFill rotWithShape="1">
          <a:blip r:embed="rId9">
            <a:extLst>
              <a:ext uri="{28A0092B-C50C-407E-A947-70E740481C1C}">
                <a14:useLocalDpi xmlns:a14="http://schemas.microsoft.com/office/drawing/2010/main" val="0"/>
              </a:ext>
            </a:extLst>
          </a:blip>
          <a:srcRect r="8576"/>
          <a:stretch/>
        </p:blipFill>
        <p:spPr>
          <a:xfrm>
            <a:off x="5993516" y="2579226"/>
            <a:ext cx="5683262" cy="3425460"/>
          </a:xfrm>
          <a:prstGeom prst="rect">
            <a:avLst/>
          </a:prstGeom>
        </p:spPr>
      </p:pic>
      <p:sp>
        <p:nvSpPr>
          <p:cNvPr id="10" name="Rectangle 9">
            <a:extLst>
              <a:ext uri="{FF2B5EF4-FFF2-40B4-BE49-F238E27FC236}">
                <a16:creationId xmlns:a16="http://schemas.microsoft.com/office/drawing/2014/main" id="{C7F06F5F-8835-4DAE-89C8-D98B328BD075}"/>
              </a:ext>
            </a:extLst>
          </p:cNvPr>
          <p:cNvSpPr/>
          <p:nvPr/>
        </p:nvSpPr>
        <p:spPr>
          <a:xfrm>
            <a:off x="5993516" y="2184647"/>
            <a:ext cx="1598451" cy="369332"/>
          </a:xfrm>
          <a:prstGeom prst="rect">
            <a:avLst/>
          </a:prstGeom>
        </p:spPr>
        <p:txBody>
          <a:bodyPr wrap="none">
            <a:spAutoFit/>
          </a:bodyPr>
          <a:lstStyle/>
          <a:p>
            <a:r>
              <a:rPr lang="en-US" b="1" i="1" dirty="0">
                <a:solidFill>
                  <a:srgbClr val="002060"/>
                </a:solidFill>
              </a:rPr>
              <a:t>MATLAB Code:</a:t>
            </a:r>
          </a:p>
        </p:txBody>
      </p:sp>
    </p:spTree>
    <p:extLst>
      <p:ext uri="{BB962C8B-B14F-4D97-AF65-F5344CB8AC3E}">
        <p14:creationId xmlns:p14="http://schemas.microsoft.com/office/powerpoint/2010/main" val="2670421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D7058CA-68CE-41AE-B2D1-BCC94CC94515}"/>
              </a:ext>
            </a:extLst>
          </p:cNvPr>
          <p:cNvPicPr>
            <a:picLocks noChangeAspect="1"/>
          </p:cNvPicPr>
          <p:nvPr/>
        </p:nvPicPr>
        <p:blipFill>
          <a:blip r:embed="rId2"/>
          <a:stretch>
            <a:fillRect/>
          </a:stretch>
        </p:blipFill>
        <p:spPr>
          <a:xfrm>
            <a:off x="406612" y="650116"/>
            <a:ext cx="2638429" cy="525631"/>
          </a:xfrm>
          <a:prstGeom prst="rect">
            <a:avLst/>
          </a:prstGeom>
        </p:spPr>
      </p:pic>
      <p:pic>
        <p:nvPicPr>
          <p:cNvPr id="3" name="Picture 2">
            <a:extLst>
              <a:ext uri="{FF2B5EF4-FFF2-40B4-BE49-F238E27FC236}">
                <a16:creationId xmlns:a16="http://schemas.microsoft.com/office/drawing/2014/main" id="{7D9232D7-C4D8-40BB-AC06-EDCDE09974B3}"/>
              </a:ext>
            </a:extLst>
          </p:cNvPr>
          <p:cNvPicPr>
            <a:picLocks noChangeAspect="1"/>
          </p:cNvPicPr>
          <p:nvPr/>
        </p:nvPicPr>
        <p:blipFill>
          <a:blip r:embed="rId3"/>
          <a:stretch>
            <a:fillRect/>
          </a:stretch>
        </p:blipFill>
        <p:spPr>
          <a:xfrm>
            <a:off x="406613" y="1179432"/>
            <a:ext cx="2277986" cy="533227"/>
          </a:xfrm>
          <a:prstGeom prst="rect">
            <a:avLst/>
          </a:prstGeom>
        </p:spPr>
      </p:pic>
      <p:pic>
        <p:nvPicPr>
          <p:cNvPr id="4" name="Picture 3">
            <a:extLst>
              <a:ext uri="{FF2B5EF4-FFF2-40B4-BE49-F238E27FC236}">
                <a16:creationId xmlns:a16="http://schemas.microsoft.com/office/drawing/2014/main" id="{8900E961-C0C0-4CCE-B9EC-3B221714F150}"/>
              </a:ext>
            </a:extLst>
          </p:cNvPr>
          <p:cNvPicPr>
            <a:picLocks noChangeAspect="1"/>
          </p:cNvPicPr>
          <p:nvPr/>
        </p:nvPicPr>
        <p:blipFill>
          <a:blip r:embed="rId4"/>
          <a:stretch>
            <a:fillRect/>
          </a:stretch>
        </p:blipFill>
        <p:spPr>
          <a:xfrm>
            <a:off x="406613" y="1689805"/>
            <a:ext cx="4174266" cy="494194"/>
          </a:xfrm>
          <a:prstGeom prst="rect">
            <a:avLst/>
          </a:prstGeom>
        </p:spPr>
      </p:pic>
      <p:pic>
        <p:nvPicPr>
          <p:cNvPr id="5" name="Picture 4">
            <a:extLst>
              <a:ext uri="{FF2B5EF4-FFF2-40B4-BE49-F238E27FC236}">
                <a16:creationId xmlns:a16="http://schemas.microsoft.com/office/drawing/2014/main" id="{65B2D295-2831-45D5-8E0C-F5956623345D}"/>
              </a:ext>
            </a:extLst>
          </p:cNvPr>
          <p:cNvPicPr>
            <a:picLocks noChangeAspect="1"/>
          </p:cNvPicPr>
          <p:nvPr/>
        </p:nvPicPr>
        <p:blipFill>
          <a:blip r:embed="rId5"/>
          <a:stretch>
            <a:fillRect/>
          </a:stretch>
        </p:blipFill>
        <p:spPr>
          <a:xfrm>
            <a:off x="406292" y="2183999"/>
            <a:ext cx="4174267" cy="494194"/>
          </a:xfrm>
          <a:prstGeom prst="rect">
            <a:avLst/>
          </a:prstGeom>
        </p:spPr>
      </p:pic>
      <p:sp>
        <p:nvSpPr>
          <p:cNvPr id="6" name="TextBox 5">
            <a:extLst>
              <a:ext uri="{FF2B5EF4-FFF2-40B4-BE49-F238E27FC236}">
                <a16:creationId xmlns:a16="http://schemas.microsoft.com/office/drawing/2014/main" id="{77C2357F-FFDA-4A24-9B3A-51BF7856287A}"/>
              </a:ext>
            </a:extLst>
          </p:cNvPr>
          <p:cNvSpPr txBox="1"/>
          <p:nvPr/>
        </p:nvSpPr>
        <p:spPr>
          <a:xfrm>
            <a:off x="406292" y="182264"/>
            <a:ext cx="2800608" cy="461665"/>
          </a:xfrm>
          <a:prstGeom prst="rect">
            <a:avLst/>
          </a:prstGeom>
          <a:noFill/>
        </p:spPr>
        <p:txBody>
          <a:bodyPr wrap="square" rtlCol="0">
            <a:spAutoFit/>
          </a:bodyPr>
          <a:lstStyle/>
          <a:p>
            <a:r>
              <a:rPr lang="en-US" sz="2400" dirty="0">
                <a:solidFill>
                  <a:srgbClr val="FF0000"/>
                </a:solidFill>
              </a:rPr>
              <a:t>Velocity Equations</a:t>
            </a:r>
            <a:endParaRPr lang="en-IN" sz="2400" dirty="0">
              <a:solidFill>
                <a:srgbClr val="FF0000"/>
              </a:solidFill>
            </a:endParaRPr>
          </a:p>
        </p:txBody>
      </p:sp>
      <p:pic>
        <p:nvPicPr>
          <p:cNvPr id="7" name="Picture 6">
            <a:extLst>
              <a:ext uri="{FF2B5EF4-FFF2-40B4-BE49-F238E27FC236}">
                <a16:creationId xmlns:a16="http://schemas.microsoft.com/office/drawing/2014/main" id="{B319443F-C4C3-4927-A746-45E276D32FE1}"/>
              </a:ext>
            </a:extLst>
          </p:cNvPr>
          <p:cNvPicPr>
            <a:picLocks noChangeAspect="1"/>
          </p:cNvPicPr>
          <p:nvPr/>
        </p:nvPicPr>
        <p:blipFill>
          <a:blip r:embed="rId6"/>
          <a:stretch>
            <a:fillRect/>
          </a:stretch>
        </p:blipFill>
        <p:spPr>
          <a:xfrm>
            <a:off x="5530000" y="656021"/>
            <a:ext cx="4954529" cy="959570"/>
          </a:xfrm>
          <a:prstGeom prst="rect">
            <a:avLst/>
          </a:prstGeom>
        </p:spPr>
      </p:pic>
      <p:pic>
        <p:nvPicPr>
          <p:cNvPr id="8" name="Picture 7">
            <a:extLst>
              <a:ext uri="{FF2B5EF4-FFF2-40B4-BE49-F238E27FC236}">
                <a16:creationId xmlns:a16="http://schemas.microsoft.com/office/drawing/2014/main" id="{98D9D06E-DE2E-4033-84B6-BEEF7C490272}"/>
              </a:ext>
            </a:extLst>
          </p:cNvPr>
          <p:cNvPicPr>
            <a:picLocks noChangeAspect="1"/>
          </p:cNvPicPr>
          <p:nvPr/>
        </p:nvPicPr>
        <p:blipFill>
          <a:blip r:embed="rId7"/>
          <a:stretch>
            <a:fillRect/>
          </a:stretch>
        </p:blipFill>
        <p:spPr>
          <a:xfrm>
            <a:off x="482495" y="3656485"/>
            <a:ext cx="1841606" cy="486635"/>
          </a:xfrm>
          <a:prstGeom prst="rect">
            <a:avLst/>
          </a:prstGeom>
        </p:spPr>
      </p:pic>
      <p:sp>
        <p:nvSpPr>
          <p:cNvPr id="9" name="Rectangle 8">
            <a:extLst>
              <a:ext uri="{FF2B5EF4-FFF2-40B4-BE49-F238E27FC236}">
                <a16:creationId xmlns:a16="http://schemas.microsoft.com/office/drawing/2014/main" id="{1C08457E-ACF6-466E-8D7A-F7643AA62075}"/>
              </a:ext>
            </a:extLst>
          </p:cNvPr>
          <p:cNvSpPr/>
          <p:nvPr/>
        </p:nvSpPr>
        <p:spPr>
          <a:xfrm>
            <a:off x="406292" y="3194820"/>
            <a:ext cx="3043910" cy="461665"/>
          </a:xfrm>
          <a:prstGeom prst="rect">
            <a:avLst/>
          </a:prstGeom>
        </p:spPr>
        <p:txBody>
          <a:bodyPr wrap="none">
            <a:spAutoFit/>
          </a:bodyPr>
          <a:lstStyle/>
          <a:p>
            <a:r>
              <a:rPr lang="en-US" sz="2400" dirty="0">
                <a:solidFill>
                  <a:srgbClr val="FF0000"/>
                </a:solidFill>
              </a:rPr>
              <a:t>Acceleration Equations</a:t>
            </a:r>
            <a:endParaRPr lang="en-IN" sz="2400" dirty="0">
              <a:solidFill>
                <a:srgbClr val="FF0000"/>
              </a:solidFill>
            </a:endParaRPr>
          </a:p>
        </p:txBody>
      </p:sp>
      <p:pic>
        <p:nvPicPr>
          <p:cNvPr id="10" name="Picture 9">
            <a:extLst>
              <a:ext uri="{FF2B5EF4-FFF2-40B4-BE49-F238E27FC236}">
                <a16:creationId xmlns:a16="http://schemas.microsoft.com/office/drawing/2014/main" id="{0A5804A3-ED99-48C0-83CD-415FEB236513}"/>
              </a:ext>
            </a:extLst>
          </p:cNvPr>
          <p:cNvPicPr>
            <a:picLocks noChangeAspect="1"/>
          </p:cNvPicPr>
          <p:nvPr/>
        </p:nvPicPr>
        <p:blipFill>
          <a:blip r:embed="rId8"/>
          <a:stretch>
            <a:fillRect/>
          </a:stretch>
        </p:blipFill>
        <p:spPr>
          <a:xfrm>
            <a:off x="406292" y="4192010"/>
            <a:ext cx="8109058" cy="494195"/>
          </a:xfrm>
          <a:prstGeom prst="rect">
            <a:avLst/>
          </a:prstGeom>
        </p:spPr>
      </p:pic>
      <p:pic>
        <p:nvPicPr>
          <p:cNvPr id="11" name="Picture 10">
            <a:extLst>
              <a:ext uri="{FF2B5EF4-FFF2-40B4-BE49-F238E27FC236}">
                <a16:creationId xmlns:a16="http://schemas.microsoft.com/office/drawing/2014/main" id="{C1A32E99-6B84-44C1-AFEA-D1BDB9C109AD}"/>
              </a:ext>
            </a:extLst>
          </p:cNvPr>
          <p:cNvPicPr>
            <a:picLocks noChangeAspect="1"/>
          </p:cNvPicPr>
          <p:nvPr/>
        </p:nvPicPr>
        <p:blipFill>
          <a:blip r:embed="rId9"/>
          <a:stretch>
            <a:fillRect/>
          </a:stretch>
        </p:blipFill>
        <p:spPr>
          <a:xfrm>
            <a:off x="406292" y="4617286"/>
            <a:ext cx="8183519" cy="494195"/>
          </a:xfrm>
          <a:prstGeom prst="rect">
            <a:avLst/>
          </a:prstGeom>
        </p:spPr>
      </p:pic>
      <p:pic>
        <p:nvPicPr>
          <p:cNvPr id="12" name="Picture 11">
            <a:extLst>
              <a:ext uri="{FF2B5EF4-FFF2-40B4-BE49-F238E27FC236}">
                <a16:creationId xmlns:a16="http://schemas.microsoft.com/office/drawing/2014/main" id="{965DA685-1237-4001-B372-772DF12B5478}"/>
              </a:ext>
            </a:extLst>
          </p:cNvPr>
          <p:cNvPicPr>
            <a:picLocks noChangeAspect="1"/>
          </p:cNvPicPr>
          <p:nvPr/>
        </p:nvPicPr>
        <p:blipFill>
          <a:blip r:embed="rId10"/>
          <a:stretch>
            <a:fillRect/>
          </a:stretch>
        </p:blipFill>
        <p:spPr>
          <a:xfrm>
            <a:off x="406292" y="5221977"/>
            <a:ext cx="9880708" cy="1071459"/>
          </a:xfrm>
          <a:prstGeom prst="rect">
            <a:avLst/>
          </a:prstGeom>
        </p:spPr>
      </p:pic>
    </p:spTree>
    <p:extLst>
      <p:ext uri="{BB962C8B-B14F-4D97-AF65-F5344CB8AC3E}">
        <p14:creationId xmlns:p14="http://schemas.microsoft.com/office/powerpoint/2010/main" val="350554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{EBC21653-DA12-4711-9463-A4ADCB65DFE0}tf56160789</Template>
  <TotalTime>0</TotalTime>
  <Words>1114</Words>
  <Application>Microsoft Office PowerPoint</Application>
  <PresentationFormat>Widescreen</PresentationFormat>
  <Paragraphs>63</Paragraphs>
  <Slides>16</Slides>
  <Notes>0</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Bookman Old Style</vt:lpstr>
      <vt:lpstr>Calibri</vt:lpstr>
      <vt:lpstr>Cambria Math</vt:lpstr>
      <vt:lpstr>Franklin Gothic Book</vt:lpstr>
      <vt:lpstr>Gill Sans MT</vt:lpstr>
      <vt:lpstr>1_RetrospectVTI</vt:lpstr>
      <vt:lpstr>Mechanics Project (End-sem)</vt:lpstr>
      <vt:lpstr>WORK BREAKDOWN</vt:lpstr>
      <vt:lpstr>Wiper Mechanism</vt:lpstr>
      <vt:lpstr>How the wiper system works</vt:lpstr>
      <vt:lpstr>Recent Wiper Systems</vt:lpstr>
      <vt:lpstr>Parts of Wipers</vt:lpstr>
      <vt:lpstr>Analysis – Single Wiper</vt:lpstr>
      <vt:lpstr>PowerPoint Presentation</vt:lpstr>
      <vt:lpstr>PowerPoint Presentation</vt:lpstr>
      <vt:lpstr>PowerPoint Presentation</vt:lpstr>
      <vt:lpstr>Mechanism taken for our Analysis</vt:lpstr>
      <vt:lpstr>Simulation – Single wiper</vt:lpstr>
      <vt:lpstr>Simulation – Double wiper</vt:lpstr>
      <vt:lpstr>Simulation – Wiper (Real Life)</vt:lpstr>
      <vt:lpstr>Application-(Rain-sensing Wipers)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2020-06-22T05:46:10Z</dcterms:created>
  <dcterms:modified xsi:type="dcterms:W3CDTF">2020-06-22T18:18:22Z</dcterms:modified>
</cp:coreProperties>
</file>

<file path=docProps/thumbnail.jpeg>
</file>